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58" r:id="rId5"/>
    <p:sldId id="260" r:id="rId6"/>
    <p:sldId id="261" r:id="rId7"/>
    <p:sldId id="262" r:id="rId8"/>
    <p:sldId id="263" r:id="rId9"/>
    <p:sldId id="267" r:id="rId10"/>
    <p:sldId id="268" r:id="rId11"/>
    <p:sldId id="264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167" autoAdjust="0"/>
    <p:restoredTop sz="94660"/>
  </p:normalViewPr>
  <p:slideViewPr>
    <p:cSldViewPr snapToGrid="0">
      <p:cViewPr varScale="1">
        <p:scale>
          <a:sx n="86" d="100"/>
          <a:sy n="86" d="100"/>
        </p:scale>
        <p:origin x="32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894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6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28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620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934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54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497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323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598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47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72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E66BD-190B-49ED-841F-88C1CCB575EA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824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218" y="1886673"/>
            <a:ext cx="11702005" cy="1469986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sz="4400" b="1" dirty="0"/>
              <a:t>February 18, 2021</a:t>
            </a:r>
            <a:br>
              <a:rPr lang="en-US" sz="4400" b="1" dirty="0"/>
            </a:br>
            <a:r>
              <a:rPr lang="en-US" sz="4400" b="1" dirty="0"/>
              <a:t>Session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218" y="3599728"/>
            <a:ext cx="11702005" cy="1927770"/>
          </a:xfrm>
        </p:spPr>
        <p:txBody>
          <a:bodyPr>
            <a:normAutofit/>
          </a:bodyPr>
          <a:lstStyle/>
          <a:p>
            <a:r>
              <a:rPr lang="en-US" sz="5400" b="1" dirty="0"/>
              <a:t>Racial and Gender Diversity of Neutrals </a:t>
            </a:r>
          </a:p>
          <a:p>
            <a:r>
              <a:rPr lang="en-US" sz="5400" b="1" dirty="0"/>
              <a:t>in 2030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1493"/>
            <a:ext cx="12192000" cy="165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0807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A0CD9-7C2C-6A4F-A324-EB63ED66E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7B0D3-72F3-E544-BFC7-8C5D676888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3900" b="1" dirty="0"/>
          </a:p>
          <a:p>
            <a:pPr marL="0" indent="0" algn="ctr">
              <a:buNone/>
            </a:pPr>
            <a:r>
              <a:rPr lang="en-US" sz="3900" b="1" dirty="0">
                <a:solidFill>
                  <a:schemeClr val="accent1">
                    <a:lumMod val="50000"/>
                  </a:schemeClr>
                </a:solidFill>
              </a:rPr>
              <a:t>Myra C. Selby – Lead Discussant</a:t>
            </a:r>
          </a:p>
          <a:p>
            <a:pPr marL="0" indent="0" algn="ctr">
              <a:buNone/>
            </a:pPr>
            <a:r>
              <a:rPr lang="en-US" sz="3900" b="1" dirty="0"/>
              <a:t>Obstacles to Increasing Diversity and Inclusion of  Arbitrators and Mediators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b="1" dirty="0"/>
              <a:t>Selection Bias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b="1" dirty="0"/>
              <a:t>Risk aversion –– Advocates Prefer Familiar Names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b="1" dirty="0"/>
              <a:t>Challenges in Building a Successful Career </a:t>
            </a:r>
          </a:p>
          <a:p>
            <a:pPr marL="0" indent="0">
              <a:buNone/>
            </a:pPr>
            <a:endParaRPr lang="en-US" sz="3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8333172-D83B-E84F-8F35-7BB27B304A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1493"/>
            <a:ext cx="12192000" cy="165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5581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0343C-4A4F-624F-9A81-83D0AE0A1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0F35F-35FD-6846-878A-977F9916D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pPr marL="0" indent="0" algn="ctr">
              <a:buNone/>
            </a:pPr>
            <a:r>
              <a:rPr lang="en-US" sz="5100" b="1" dirty="0">
                <a:solidFill>
                  <a:schemeClr val="accent1">
                    <a:lumMod val="50000"/>
                  </a:schemeClr>
                </a:solidFill>
              </a:rPr>
              <a:t>Homer C. LaRue – Lead Discussant </a:t>
            </a:r>
            <a:br>
              <a:rPr lang="en-US" sz="5100" b="1" dirty="0"/>
            </a:br>
            <a:r>
              <a:rPr lang="en-US" sz="4800" b="1" dirty="0"/>
              <a:t>“The Times, they are a </a:t>
            </a:r>
            <a:r>
              <a:rPr lang="en-US" sz="4800" b="1" dirty="0" err="1"/>
              <a:t>Changin</a:t>
            </a:r>
            <a:r>
              <a:rPr lang="en-US" sz="4800" b="1" dirty="0"/>
              <a:t>’” </a:t>
            </a:r>
          </a:p>
          <a:p>
            <a:pPr marL="914400" lvl="2" indent="-854075">
              <a:buFont typeface="+mj-lt"/>
              <a:buAutoNum type="arabicPeriod"/>
            </a:pPr>
            <a:r>
              <a:rPr lang="en-US" sz="3200" b="1" dirty="0"/>
              <a:t>Intentional Strategies for Building a New Cadre of Arbitrators</a:t>
            </a:r>
          </a:p>
          <a:p>
            <a:pPr marL="574675" lvl="2" indent="-514350">
              <a:buAutoNum type="arabicPeriod" startAt="2"/>
            </a:pPr>
            <a:r>
              <a:rPr lang="en-US" sz="3200" b="1" dirty="0"/>
              <a:t>    Salons,  Mentorship</a:t>
            </a:r>
          </a:p>
          <a:p>
            <a:pPr marL="574675" lvl="2" indent="-514350">
              <a:buAutoNum type="arabicPeriod" startAt="2"/>
            </a:pPr>
            <a:r>
              <a:rPr lang="en-US" sz="3200" b="1" dirty="0"/>
              <a:t>   The Ray Corollary Initiative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F85916-A64E-9449-86FE-3BD550C1B5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1493"/>
            <a:ext cx="12192000" cy="165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436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0688B3-9737-2241-A2D4-6CA6005E1E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pPr marL="0" indent="0">
              <a:buNone/>
            </a:pPr>
            <a:endParaRPr lang="en-US" sz="3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9428075-2F20-8645-BB0A-AE19EF9A78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1493"/>
            <a:ext cx="12192000" cy="1655180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7C0EB65-D13C-4C7C-BEE7-872FD3A53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10434853" cy="4006049"/>
          </a:xfrm>
        </p:spPr>
        <p:txBody>
          <a:bodyPr>
            <a:normAutofit/>
          </a:bodyPr>
          <a:lstStyle/>
          <a:p>
            <a:pPr algn="ctr"/>
            <a:endParaRPr lang="en-US" sz="4000" b="1" dirty="0"/>
          </a:p>
          <a:p>
            <a:pPr algn="ctr"/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Please Use the CHAT for Your Questions.</a:t>
            </a:r>
          </a:p>
          <a:p>
            <a:pPr algn="ctr"/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Presenters Will Answer as Many as Possible.</a:t>
            </a:r>
          </a:p>
          <a:p>
            <a:pPr algn="ctr"/>
            <a:endParaRPr lang="en-US" sz="4000" b="1" dirty="0"/>
          </a:p>
          <a:p>
            <a:pPr algn="ctr"/>
            <a:r>
              <a:rPr lang="en-US" sz="4000" b="1" dirty="0"/>
              <a:t>Reminder to All:  Please JOIN LERA:   </a:t>
            </a:r>
            <a:r>
              <a:rPr lang="en-US" sz="4000" b="1" dirty="0">
                <a:solidFill>
                  <a:srgbClr val="FF0000"/>
                </a:solidFill>
              </a:rPr>
              <a:t>leraweb.org/membership</a:t>
            </a:r>
          </a:p>
        </p:txBody>
      </p:sp>
    </p:spTree>
    <p:extLst>
      <p:ext uri="{BB962C8B-B14F-4D97-AF65-F5344CB8AC3E}">
        <p14:creationId xmlns:p14="http://schemas.microsoft.com/office/powerpoint/2010/main" val="2157502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>
            <a:extLst>
              <a:ext uri="{FF2B5EF4-FFF2-40B4-BE49-F238E27FC236}">
                <a16:creationId xmlns:a16="http://schemas.microsoft.com/office/drawing/2014/main" id="{9F48C15B-D3A6-461F-9528-896ABF805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9402"/>
            <a:ext cx="10515600" cy="5767247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Arial Black" panose="020B0A04020102020204" pitchFamily="34" charset="0"/>
              </a:rPr>
              <a:t>The “Future of Workplace ADR Series” </a:t>
            </a:r>
            <a:br>
              <a:rPr lang="en-US" sz="3200" dirty="0">
                <a:latin typeface="Arial Black" panose="020B0A04020102020204" pitchFamily="34" charset="0"/>
              </a:rPr>
            </a:br>
            <a:r>
              <a:rPr lang="en-US" sz="3200" dirty="0">
                <a:latin typeface="Arial Black" panose="020B0A04020102020204" pitchFamily="34" charset="0"/>
              </a:rPr>
              <a:t>is dedicated to</a:t>
            </a:r>
          </a:p>
          <a:p>
            <a:pPr algn="ctr"/>
            <a:endParaRPr lang="en-US" sz="3200" dirty="0"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endParaRPr lang="en-US" sz="3200" dirty="0">
              <a:latin typeface="Arial Black" panose="020B0A040201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5509A06-3C24-4A26-A19D-A7C47446E7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619" y="3866173"/>
            <a:ext cx="1904762" cy="239047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6E70CA2-A2C2-4CC4-A959-DB702AEA4491}"/>
              </a:ext>
            </a:extLst>
          </p:cNvPr>
          <p:cNvSpPr txBox="1"/>
          <p:nvPr/>
        </p:nvSpPr>
        <p:spPr>
          <a:xfrm>
            <a:off x="1944210" y="1704512"/>
            <a:ext cx="819409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Arial Black" panose="020B0A04020102020204" pitchFamily="34" charset="0"/>
              </a:rPr>
              <a:t>Professor David Lipsky (retired),      Cornell University;</a:t>
            </a:r>
          </a:p>
          <a:p>
            <a:r>
              <a:rPr lang="en-US" sz="3200" b="1" dirty="0">
                <a:solidFill>
                  <a:srgbClr val="002060"/>
                </a:solidFill>
                <a:latin typeface="Arial Black" panose="020B0A04020102020204" pitchFamily="34" charset="0"/>
              </a:rPr>
              <a:t>Past President of LERA</a:t>
            </a:r>
          </a:p>
          <a:p>
            <a:r>
              <a:rPr lang="en-US" sz="3200" b="1" dirty="0">
                <a:solidFill>
                  <a:srgbClr val="002060"/>
                </a:solidFill>
                <a:latin typeface="Arial Black" panose="020B0A04020102020204" pitchFamily="34" charset="0"/>
              </a:rPr>
              <a:t>(and mentor to hundreds) </a:t>
            </a:r>
          </a:p>
        </p:txBody>
      </p:sp>
    </p:spTree>
    <p:extLst>
      <p:ext uri="{BB962C8B-B14F-4D97-AF65-F5344CB8AC3E}">
        <p14:creationId xmlns:p14="http://schemas.microsoft.com/office/powerpoint/2010/main" val="546656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7138A-5D0D-4183-A005-22811CA50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b="1" dirty="0">
                <a:latin typeface="Arial Black" panose="020B0A04020102020204" pitchFamily="34" charset="0"/>
              </a:rPr>
            </a:br>
            <a:endParaRPr lang="en-US" b="1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7E6A74-F0E5-414C-A8C6-F972B3A29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21437"/>
            <a:ext cx="10515600" cy="5555526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Arial Black" panose="020B0A04020102020204" pitchFamily="34" charset="0"/>
              </a:rPr>
              <a:t>The “Future of Workplace ADR Series”</a:t>
            </a:r>
          </a:p>
          <a:p>
            <a:pPr marL="0" indent="0" algn="ctr">
              <a:buNone/>
            </a:pPr>
            <a:r>
              <a:rPr lang="en-US" sz="3600" dirty="0">
                <a:latin typeface="Arial Black" panose="020B0A04020102020204" pitchFamily="34" charset="0"/>
              </a:rPr>
              <a:t>   Honors the Memory of:</a:t>
            </a:r>
          </a:p>
          <a:p>
            <a:pPr marL="0" indent="0" algn="ctr">
              <a:buNone/>
            </a:pPr>
            <a:endParaRPr lang="en-US" sz="3600" dirty="0"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Arbitrator Marcia Greenbaum</a:t>
            </a:r>
          </a:p>
          <a:p>
            <a:pPr marL="0" indent="0" algn="ctr">
              <a:buNone/>
            </a:pP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(1941-2021)</a:t>
            </a:r>
          </a:p>
          <a:p>
            <a:pPr marL="0" indent="0" algn="ctr">
              <a:buNone/>
            </a:pP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Past President, Pioneer Award Winner, Society of Professionals in DR;</a:t>
            </a:r>
          </a:p>
          <a:p>
            <a:pPr marL="0" indent="0" algn="ctr">
              <a:buNone/>
            </a:pP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Lifetime Achievement Award, LERA;</a:t>
            </a:r>
          </a:p>
          <a:p>
            <a:pPr marL="0" indent="0" algn="ctr">
              <a:buNone/>
            </a:pP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Mentor, Leader, DR Program Developer.</a:t>
            </a:r>
          </a:p>
          <a:p>
            <a:pPr marL="0" indent="0" algn="ctr">
              <a:buNone/>
            </a:pPr>
            <a:endParaRPr lang="en-US" sz="3600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756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DC8C7-378D-1948-959E-A9238A50B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769476-5A84-9348-8A65-8C522457B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4503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has been 25 years since Justice [Lewis F.] Powell first approved the use of race to further … diversity [in U. Cal. v. Bakke]… </a:t>
            </a:r>
          </a:p>
          <a:p>
            <a:pPr marL="0" indent="0">
              <a:buNone/>
            </a:pPr>
            <a:endParaRPr lang="en-US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4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 years from now, the use of … [race] will no longer be necessary to further the interest … [of diversity and inclusion</a:t>
            </a: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].” </a:t>
            </a:r>
          </a:p>
          <a:p>
            <a:pPr marL="0" indent="0">
              <a:buNone/>
            </a:pPr>
            <a:r>
              <a:rPr lang="en-US" sz="2200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600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U.S. Supreme Court Justice Sandra Day O’Connor ––Grutter v. Bollinger, 2003</a:t>
            </a:r>
            <a:br>
              <a:rPr lang="en-US" sz="2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sz="5200" cap="all" dirty="0">
                <a:solidFill>
                  <a:srgbClr val="C00000"/>
                </a:solidFill>
                <a:latin typeface="ACADEMY ENGRAVED LET PLAIN:1.0" panose="02000000000000000000" pitchFamily="2" charset="0"/>
                <a:ea typeface="Brush Script MT" panose="03060802040406070304" pitchFamily="66" charset="-122"/>
                <a:cs typeface="Brush Script MT" panose="03060802040406070304" pitchFamily="66" charset="-122"/>
              </a:rPr>
              <a:t>Are We There Yet??</a:t>
            </a:r>
            <a:endParaRPr lang="en-US" sz="5200" cap="all" dirty="0">
              <a:solidFill>
                <a:srgbClr val="C00000"/>
              </a:solidFill>
              <a:latin typeface="ACADEMY ENGRAVED LET PLAIN:1.0" panose="02000000000000000000" pitchFamily="2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871C66D-D8A2-1240-853C-014418EB60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43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71BD6-C6C4-924B-B894-78881626A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18151-CC6F-1B4E-81B5-E0D1CA601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400" b="1" dirty="0">
                <a:solidFill>
                  <a:schemeClr val="accent1">
                    <a:lumMod val="50000"/>
                  </a:schemeClr>
                </a:solidFill>
              </a:rPr>
              <a:t>Sandra Smith Gangle, J.D., </a:t>
            </a:r>
          </a:p>
          <a:p>
            <a:r>
              <a:rPr lang="en-US" sz="3600" b="1" dirty="0"/>
              <a:t>Panel Convenor; </a:t>
            </a:r>
          </a:p>
          <a:p>
            <a:r>
              <a:rPr lang="en-US" sz="3600" b="1" dirty="0"/>
              <a:t>Retired Attorney, Labor Arbitrator;</a:t>
            </a:r>
          </a:p>
          <a:p>
            <a:r>
              <a:rPr lang="en-US" sz="3600" b="1" dirty="0"/>
              <a:t>Diversity/Inclusion Practice Chair, LERA DR Section; </a:t>
            </a:r>
          </a:p>
          <a:p>
            <a:r>
              <a:rPr lang="en-US" sz="3600" b="1" dirty="0"/>
              <a:t>Author of “Madam Arbitrator”.</a:t>
            </a:r>
          </a:p>
          <a:p>
            <a:pPr marL="0" indent="0" algn="ctr">
              <a:buNone/>
            </a:pPr>
            <a:endParaRPr lang="en-US" sz="3200" b="1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7C094B0-44FD-1648-9CA9-CFB507D891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1493"/>
            <a:ext cx="12192000" cy="165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211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CF900-30B9-BB4C-9274-3270FCBC8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911B99-7DC0-AF4E-8B86-3C9DEE13BC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sz="4300" b="1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Myra C. Selby, J.D</a:t>
            </a:r>
            <a:r>
              <a:rPr lang="en-US" sz="5200" b="1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. </a:t>
            </a:r>
          </a:p>
          <a:p>
            <a:pPr marL="0" indent="0">
              <a:buNone/>
            </a:pPr>
            <a:endParaRPr lang="en-US" sz="1200" b="1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sz="35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Partner: </a:t>
            </a:r>
            <a:r>
              <a:rPr lang="en-US" sz="3500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IceMiller</a:t>
            </a:r>
            <a:r>
              <a:rPr lang="en-US" sz="35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law firm, Indianapolis;</a:t>
            </a:r>
          </a:p>
          <a:p>
            <a:pPr algn="l"/>
            <a:r>
              <a:rPr lang="en-US" sz="35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Assoc. Justice, Indiana Supreme Court (Ret.);</a:t>
            </a:r>
          </a:p>
          <a:p>
            <a:pPr algn="l"/>
            <a:r>
              <a:rPr lang="en-US" sz="35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Chair, ABA Dispute Resolution Section;</a:t>
            </a:r>
          </a:p>
          <a:p>
            <a:pPr algn="l"/>
            <a:r>
              <a:rPr lang="en-US" sz="35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Mediator, Arbitrator, Litigation/Appellate Attorney. </a:t>
            </a:r>
          </a:p>
          <a:p>
            <a:pPr marL="0" indent="0">
              <a:buNone/>
            </a:pPr>
            <a:endParaRPr lang="en-US" sz="4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D965626-D127-E54B-9534-E794ABB180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1493"/>
            <a:ext cx="12192000" cy="165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326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54F62-3222-0141-9A1B-7463A4C25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18F2C-EE9B-F641-B85F-703EA093E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365" y="202030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>
                <a:solidFill>
                  <a:schemeClr val="accent1">
                    <a:lumMod val="50000"/>
                  </a:schemeClr>
                </a:solidFill>
              </a:rPr>
              <a:t>Professor Homer C. LaRue</a:t>
            </a:r>
          </a:p>
          <a:p>
            <a:pPr marL="0" indent="0">
              <a:buNone/>
            </a:pPr>
            <a:endParaRPr lang="en-US" sz="1400" b="1" dirty="0"/>
          </a:p>
          <a:p>
            <a:r>
              <a:rPr lang="en-US" sz="3200" b="1" dirty="0"/>
              <a:t>Labor Arbitrator, Mediator;</a:t>
            </a:r>
          </a:p>
          <a:p>
            <a:r>
              <a:rPr lang="en-US" sz="3200" b="1" dirty="0"/>
              <a:t>Vice-President, National Academy of Arbitrators;</a:t>
            </a:r>
          </a:p>
          <a:p>
            <a:r>
              <a:rPr lang="en-US" sz="3200" b="1" dirty="0"/>
              <a:t>Law Professor, Howard University Law; </a:t>
            </a:r>
          </a:p>
          <a:p>
            <a:r>
              <a:rPr lang="en-US" sz="3200" b="1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2020 Recipient:  </a:t>
            </a:r>
            <a:r>
              <a:rPr lang="en-US" sz="3200" b="1" i="0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D’Alemberte</a:t>
            </a:r>
            <a:r>
              <a:rPr lang="en-US" sz="3200" b="1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-Raven Award, </a:t>
            </a:r>
          </a:p>
          <a:p>
            <a:pPr marL="0" indent="0">
              <a:buNone/>
            </a:pPr>
            <a:r>
              <a:rPr lang="en-US" sz="3200" b="1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    ABA Dispute Resolution Section</a:t>
            </a:r>
            <a:r>
              <a:rPr lang="en-US" sz="3200" b="1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en-US" sz="32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AFFCA5E-87FB-A04E-A470-49940867CA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1493"/>
            <a:ext cx="12192000" cy="165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087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B9E32-DFBE-3145-A5F5-2B42CE740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0409CA-2BB0-A64F-8378-19E568686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4320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4400" b="1" dirty="0">
                <a:solidFill>
                  <a:schemeClr val="accent1">
                    <a:lumMod val="50000"/>
                  </a:schemeClr>
                </a:solidFill>
              </a:rPr>
              <a:t>Alan A. </a:t>
            </a:r>
            <a:r>
              <a:rPr lang="en-US" sz="4400" b="1" dirty="0" err="1">
                <a:solidFill>
                  <a:schemeClr val="accent1">
                    <a:lumMod val="50000"/>
                  </a:schemeClr>
                </a:solidFill>
              </a:rPr>
              <a:t>Symonette</a:t>
            </a:r>
            <a:endParaRPr lang="en-US" sz="4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sz="1400" b="1" dirty="0"/>
          </a:p>
          <a:p>
            <a:r>
              <a:rPr lang="en-US" sz="3200" b="1" dirty="0"/>
              <a:t>Labor and Employment Arbitrator;</a:t>
            </a:r>
          </a:p>
          <a:p>
            <a:r>
              <a:rPr lang="en-US" sz="3200" b="1" dirty="0" err="1"/>
              <a:t>Symonette</a:t>
            </a:r>
            <a:r>
              <a:rPr lang="en-US" sz="3200" b="1" dirty="0"/>
              <a:t> ADR Services, Inc., Media, PA;</a:t>
            </a:r>
          </a:p>
          <a:p>
            <a:r>
              <a:rPr lang="en-US" sz="3200" b="1" dirty="0"/>
              <a:t>Council Member, ABA Labor and Employment Section;</a:t>
            </a:r>
          </a:p>
          <a:p>
            <a:r>
              <a:rPr lang="en-US" sz="3200" b="1" dirty="0"/>
              <a:t>Pres., NAA Research &amp; Education Foundation;</a:t>
            </a:r>
          </a:p>
          <a:p>
            <a:r>
              <a:rPr lang="en-US" sz="3200" b="1" dirty="0"/>
              <a:t>Pres., College of Labor and Employment Lawyers.</a:t>
            </a:r>
          </a:p>
          <a:p>
            <a:pPr marL="0" indent="0">
              <a:buNone/>
            </a:pPr>
            <a:endParaRPr lang="en-US" sz="4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1EE1CC3-3734-644D-997F-9DB8584916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1493"/>
            <a:ext cx="12192000" cy="165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796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AB929-9CB9-BC40-ABBD-C68449D84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DBD4E-2E97-0341-9F1C-3E4037AAD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endParaRPr lang="en-US" sz="13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accent1">
                    <a:lumMod val="50000"/>
                  </a:schemeClr>
                </a:solidFill>
              </a:rPr>
              <a:t>Alan </a:t>
            </a:r>
            <a:r>
              <a:rPr lang="en-US" sz="5400" b="1" dirty="0" err="1">
                <a:solidFill>
                  <a:schemeClr val="accent1">
                    <a:lumMod val="50000"/>
                  </a:schemeClr>
                </a:solidFill>
              </a:rPr>
              <a:t>Symonette</a:t>
            </a:r>
            <a:r>
              <a:rPr lang="en-US" sz="5400" b="1" dirty="0">
                <a:solidFill>
                  <a:schemeClr val="accent1">
                    <a:lumMod val="50000"/>
                  </a:schemeClr>
                </a:solidFill>
              </a:rPr>
              <a:t> – Lead Discussant</a:t>
            </a:r>
          </a:p>
          <a:p>
            <a:pPr marL="0" indent="0" algn="ctr">
              <a:buNone/>
            </a:pPr>
            <a:r>
              <a:rPr lang="en-US" sz="5800" b="1" dirty="0"/>
              <a:t>  </a:t>
            </a:r>
            <a:r>
              <a:rPr lang="en-US" sz="4400" b="1" dirty="0"/>
              <a:t>The Evolving ADR Environment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/>
              <a:t>The Foundation of ADR as an Institution</a:t>
            </a:r>
          </a:p>
          <a:p>
            <a:pPr marL="0" indent="0">
              <a:buNone/>
            </a:pPr>
            <a:endParaRPr lang="en-US" sz="800" b="1" dirty="0"/>
          </a:p>
          <a:p>
            <a:r>
              <a:rPr lang="en-US" b="1" dirty="0"/>
              <a:t>              Recognition of the Authority of an Arbitrator</a:t>
            </a:r>
          </a:p>
          <a:p>
            <a:r>
              <a:rPr lang="en-US" b="1" dirty="0"/>
              <a:t>              Trust in The Institution of Dispute Resolution</a:t>
            </a:r>
          </a:p>
          <a:p>
            <a:pPr marL="0" indent="0">
              <a:buNone/>
            </a:pPr>
            <a:r>
              <a:rPr lang="en-US" b="1" dirty="0"/>
              <a:t>2.   </a:t>
            </a:r>
            <a:r>
              <a:rPr lang="en-US" sz="3600" b="1" dirty="0"/>
              <a:t>The Changing and Increasing Demand for ADR Services.</a:t>
            </a:r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8D317C6-E3FD-4F46-873D-18CFE8A44F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1493"/>
            <a:ext cx="12192000" cy="165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33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2089</TotalTime>
  <Words>481</Words>
  <Application>Microsoft Office PowerPoint</Application>
  <PresentationFormat>Widescreen</PresentationFormat>
  <Paragraphs>73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ACADEMY ENGRAVED LET PLAIN:1.0</vt:lpstr>
      <vt:lpstr>Arial</vt:lpstr>
      <vt:lpstr>Arial Black</vt:lpstr>
      <vt:lpstr>Calibri</vt:lpstr>
      <vt:lpstr>Calibri Light</vt:lpstr>
      <vt:lpstr>Times New Roman</vt:lpstr>
      <vt:lpstr>Office Theme</vt:lpstr>
      <vt:lpstr> February 18, 2021 Session 1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February 18, 2021 Session 1</dc:title>
  <dc:creator>Betty Widgeon</dc:creator>
  <cp:lastModifiedBy>Sandra Gangle</cp:lastModifiedBy>
  <cp:revision>32</cp:revision>
  <dcterms:created xsi:type="dcterms:W3CDTF">2021-01-13T03:00:38Z</dcterms:created>
  <dcterms:modified xsi:type="dcterms:W3CDTF">2021-02-10T23:22:38Z</dcterms:modified>
</cp:coreProperties>
</file>