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26" r:id="rId2"/>
    <p:sldId id="457" r:id="rId3"/>
    <p:sldId id="456" r:id="rId4"/>
    <p:sldId id="361" r:id="rId5"/>
    <p:sldId id="453" r:id="rId6"/>
    <p:sldId id="452" r:id="rId7"/>
    <p:sldId id="441" r:id="rId8"/>
    <p:sldId id="442" r:id="rId9"/>
    <p:sldId id="443" r:id="rId10"/>
    <p:sldId id="444" r:id="rId11"/>
    <p:sldId id="427" r:id="rId12"/>
    <p:sldId id="445" r:id="rId13"/>
    <p:sldId id="459" r:id="rId14"/>
    <p:sldId id="446" r:id="rId15"/>
    <p:sldId id="454" r:id="rId16"/>
    <p:sldId id="448" r:id="rId17"/>
    <p:sldId id="458" r:id="rId18"/>
    <p:sldId id="447" r:id="rId19"/>
    <p:sldId id="428" r:id="rId20"/>
    <p:sldId id="450" r:id="rId21"/>
    <p:sldId id="455" r:id="rId22"/>
    <p:sldId id="451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utiger 87ExtraBlackCn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utiger 87ExtraBlackCn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utiger 87ExtraBlackCn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utiger 87ExtraBlackCn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utiger 87ExtraBlackCn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Frutiger 87ExtraBlackCn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Frutiger 87ExtraBlackCn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Frutiger 87ExtraBlackCn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Frutiger 87ExtraBlackCn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2" autoAdjust="0"/>
    <p:restoredTop sz="92412" autoAdjust="0"/>
  </p:normalViewPr>
  <p:slideViewPr>
    <p:cSldViewPr>
      <p:cViewPr>
        <p:scale>
          <a:sx n="115" d="100"/>
          <a:sy n="115" d="100"/>
        </p:scale>
        <p:origin x="-23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842"/>
    </p:cViewPr>
  </p:sorterViewPr>
  <p:notesViewPr>
    <p:cSldViewPr>
      <p:cViewPr varScale="1">
        <p:scale>
          <a:sx n="86" d="100"/>
          <a:sy n="86" d="100"/>
        </p:scale>
        <p:origin x="-256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DEAD674-FC2B-4A87-B516-E5FDDDB436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912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6426"/>
            <a:ext cx="560832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34326EB-AD22-494C-BD90-7B21F8C010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038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F032D3-623B-48F6-8017-CE0094F6B000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dirty="0" smtClean="0"/>
              <a:t>In-depth understanding of:</a:t>
            </a:r>
          </a:p>
          <a:p>
            <a:pPr eaLnBrk="1" hangingPunct="1"/>
            <a:r>
              <a:rPr lang="en-US" sz="1000" dirty="0" smtClean="0"/>
              <a:t>goals and mission</a:t>
            </a:r>
          </a:p>
          <a:p>
            <a:pPr eaLnBrk="1" hangingPunct="1"/>
            <a:r>
              <a:rPr lang="en-US" sz="1000" dirty="0" smtClean="0"/>
              <a:t>target audiences</a:t>
            </a:r>
          </a:p>
          <a:p>
            <a:pPr eaLnBrk="1" hangingPunct="1"/>
            <a:r>
              <a:rPr lang="en-US" sz="1000" dirty="0" smtClean="0"/>
              <a:t>processes involved in buying, selling, and communicating</a:t>
            </a:r>
          </a:p>
          <a:p>
            <a:pPr eaLnBrk="1" hangingPunct="1"/>
            <a:endParaRPr lang="en-US" sz="1000" dirty="0" smtClean="0"/>
          </a:p>
          <a:p>
            <a:pPr eaLnBrk="1" hangingPunct="1"/>
            <a:r>
              <a:rPr lang="en-US" sz="1000" dirty="0" smtClean="0"/>
              <a:t>Determine:</a:t>
            </a:r>
          </a:p>
          <a:p>
            <a:pPr eaLnBrk="1" hangingPunct="1"/>
            <a:r>
              <a:rPr lang="en-US" sz="1000" dirty="0" smtClean="0"/>
              <a:t>What you want your target audiences to know</a:t>
            </a:r>
          </a:p>
          <a:p>
            <a:pPr eaLnBrk="1" hangingPunct="1"/>
            <a:r>
              <a:rPr lang="en-US" sz="1000" dirty="0" smtClean="0"/>
              <a:t>How best to communicate to them</a:t>
            </a:r>
          </a:p>
          <a:p>
            <a:pPr eaLnBrk="1" hangingPunct="1"/>
            <a:r>
              <a:rPr lang="en-US" sz="1000" dirty="0" smtClean="0"/>
              <a:t>Budget, schedule, and constraints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0792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Arizona Labor Arbitration Development Program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B76C6-93E6-45E6-96F0-DE2A5C64DD7F}" type="slidenum">
              <a:rPr lang="en-US"/>
              <a:pPr>
                <a:defRPr/>
              </a:pPr>
              <a:t>‹#›</a:t>
            </a:fld>
            <a:endParaRPr lang="en-US" sz="1400" dirty="0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Arizona Labor Arbitration Development Program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2F959-00B7-45FB-8AA6-888724DBB052}" type="slidenum">
              <a:rPr lang="en-US"/>
              <a:pPr>
                <a:defRPr/>
              </a:pPr>
              <a:t>‹#›</a:t>
            </a:fld>
            <a:endParaRPr lang="en-US" sz="1400" dirty="0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9600" y="1223963"/>
            <a:ext cx="2032000" cy="5024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2013" y="1223963"/>
            <a:ext cx="5945187" cy="5024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Arizona Labor Arbitration Development Program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F5B4C-0380-44DD-A742-8F0D4A5EB583}" type="slidenum">
              <a:rPr lang="en-US"/>
              <a:pPr>
                <a:defRPr/>
              </a:pPr>
              <a:t>‹#›</a:t>
            </a:fld>
            <a:endParaRPr lang="en-US" sz="1400" dirty="0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Arizona Labor Arbitration Development Program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42EBC-71C0-4226-A07A-61E861C79B44}" type="slidenum">
              <a:rPr lang="en-US"/>
              <a:pPr>
                <a:defRPr/>
              </a:pPr>
              <a:t>‹#›</a:t>
            </a:fld>
            <a:endParaRPr lang="en-US" sz="1400" dirty="0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Arizona Labor Arbitration Development Program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EEBB5-9B94-4B73-8F1F-12DBC7A04724}" type="slidenum">
              <a:rPr lang="en-US"/>
              <a:pPr>
                <a:defRPr/>
              </a:pPr>
              <a:t>‹#›</a:t>
            </a:fld>
            <a:endParaRPr lang="en-US" sz="1400" dirty="0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2013" y="2527300"/>
            <a:ext cx="3810000" cy="372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4413" y="2527300"/>
            <a:ext cx="3810000" cy="372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Arizona Labor Arbitration Development Program 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15D5F-7256-4663-9246-D511AE255102}" type="slidenum">
              <a:rPr lang="en-US"/>
              <a:pPr>
                <a:defRPr/>
              </a:pPr>
              <a:t>‹#›</a:t>
            </a:fld>
            <a:endParaRPr lang="en-US" sz="1400" dirty="0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Arizona Labor Arbitration Development Program 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29480-368D-4CA4-9FC6-6BBB58E86D5C}" type="slidenum">
              <a:rPr lang="en-US"/>
              <a:pPr>
                <a:defRPr/>
              </a:pPr>
              <a:t>‹#›</a:t>
            </a:fld>
            <a:endParaRPr lang="en-US" sz="1400" dirty="0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Arizona Labor Arbitration Development Program 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1FA16-056B-4C5F-A0F5-DD8ADA3E7FA6}" type="slidenum">
              <a:rPr lang="en-US"/>
              <a:pPr>
                <a:defRPr/>
              </a:pPr>
              <a:t>‹#›</a:t>
            </a:fld>
            <a:endParaRPr lang="en-US" sz="1400" dirty="0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Arizona Labor Arbitration Development Program 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F9EC6-6405-40B0-8AD5-E200C4FCED61}" type="slidenum">
              <a:rPr lang="en-US"/>
              <a:pPr>
                <a:defRPr/>
              </a:pPr>
              <a:t>‹#›</a:t>
            </a:fld>
            <a:endParaRPr lang="en-US" sz="1400" dirty="0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Arizona Labor Arbitration Development Program 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5ADA9-78D1-4833-A5C6-F006B6CE4D0D}" type="slidenum">
              <a:rPr lang="en-US"/>
              <a:pPr>
                <a:defRPr/>
              </a:pPr>
              <a:t>‹#›</a:t>
            </a:fld>
            <a:endParaRPr lang="en-US" sz="1400" dirty="0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Arizona Labor Arbitration Development Program 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A7A0D-D146-42BB-961E-0D0F19008832}" type="slidenum">
              <a:rPr lang="en-US"/>
              <a:pPr>
                <a:defRPr/>
              </a:pPr>
              <a:t>‹#›</a:t>
            </a:fld>
            <a:endParaRPr lang="en-US" sz="1400" dirty="0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22396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2013" y="2527300"/>
            <a:ext cx="7772400" cy="372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50913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/>
              <a:t>Arizona Labor Arbitration Development Program </a:t>
            </a:r>
            <a:endParaRPr lang="en-US" dirty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+mn-lt"/>
              </a:defRPr>
            </a:lvl1pPr>
          </a:lstStyle>
          <a:p>
            <a:pPr>
              <a:defRPr/>
            </a:pPr>
            <a:fld id="{BDB632C7-D8DF-4219-B216-BF0E9098FEE8}" type="slidenum">
              <a:rPr lang="en-US"/>
              <a:pPr>
                <a:defRPr/>
              </a:pPr>
              <a:t>‹#›</a:t>
            </a:fld>
            <a:endParaRPr lang="en-US" sz="1400" dirty="0">
              <a:latin typeface="Times" pitchFamily="18" charset="0"/>
            </a:endParaRPr>
          </a:p>
        </p:txBody>
      </p:sp>
      <p:pic>
        <p:nvPicPr>
          <p:cNvPr id="1031" name="Picture 7" descr="ILR_pptslid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BBB0A3-15FF-4D31-BD1F-1FBF4B106473}" type="slidenum">
              <a:rPr lang="en-US"/>
              <a:pPr>
                <a:defRPr/>
              </a:pPr>
              <a:t>1</a:t>
            </a:fld>
            <a:endParaRPr lang="en-US" sz="1400" dirty="0">
              <a:latin typeface="Times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895600"/>
            <a:ext cx="8153400" cy="3200400"/>
          </a:xfrm>
        </p:spPr>
        <p:txBody>
          <a:bodyPr/>
          <a:lstStyle/>
          <a:p>
            <a:pPr marL="285750" indent="-285750" eaLnBrk="1" hangingPunct="1">
              <a:lnSpc>
                <a:spcPct val="80000"/>
              </a:lnSpc>
              <a:tabLst>
                <a:tab pos="285750" algn="l"/>
              </a:tabLst>
            </a:pPr>
            <a:endParaRPr lang="en-US" sz="2400" dirty="0" smtClean="0"/>
          </a:p>
          <a:p>
            <a:pPr marL="285750" indent="-285750" eaLnBrk="1" hangingPunct="1">
              <a:lnSpc>
                <a:spcPct val="80000"/>
              </a:lnSpc>
              <a:tabLst>
                <a:tab pos="285750" algn="l"/>
              </a:tabLst>
            </a:pPr>
            <a:r>
              <a:rPr lang="en-US" b="1" dirty="0" smtClean="0">
                <a:solidFill>
                  <a:srgbClr val="002060"/>
                </a:solidFill>
              </a:rPr>
              <a:t>Future of Workplace ADR Series</a:t>
            </a:r>
          </a:p>
          <a:p>
            <a:pPr marL="285750" indent="-285750" eaLnBrk="1" hangingPunct="1">
              <a:lnSpc>
                <a:spcPct val="80000"/>
              </a:lnSpc>
              <a:tabLst>
                <a:tab pos="285750" algn="l"/>
              </a:tabLst>
            </a:pPr>
            <a:r>
              <a:rPr lang="en-US" sz="2000" b="1" dirty="0" smtClean="0">
                <a:solidFill>
                  <a:srgbClr val="002060"/>
                </a:solidFill>
              </a:rPr>
              <a:t>February 18, 2021</a:t>
            </a:r>
          </a:p>
          <a:p>
            <a:pPr marL="285750" indent="-285750" eaLnBrk="1" hangingPunct="1">
              <a:lnSpc>
                <a:spcPct val="80000"/>
              </a:lnSpc>
              <a:tabLst>
                <a:tab pos="285750" algn="l"/>
              </a:tabLst>
            </a:pPr>
            <a:r>
              <a:rPr lang="en-US" sz="1600" b="1" dirty="0" smtClean="0">
                <a:solidFill>
                  <a:srgbClr val="002060"/>
                </a:solidFill>
              </a:rPr>
              <a:t>(Session two)</a:t>
            </a:r>
          </a:p>
          <a:p>
            <a:pPr marL="285750" indent="-285750" eaLnBrk="1" hangingPunct="1">
              <a:lnSpc>
                <a:spcPct val="80000"/>
              </a:lnSpc>
              <a:tabLst>
                <a:tab pos="285750" algn="l"/>
              </a:tabLst>
            </a:pPr>
            <a:endParaRPr lang="en-US" sz="2000" b="1" dirty="0">
              <a:solidFill>
                <a:srgbClr val="002060"/>
              </a:solidFill>
            </a:endParaRPr>
          </a:p>
          <a:p>
            <a:pPr marL="285750" indent="-285750" eaLnBrk="1" hangingPunct="1">
              <a:lnSpc>
                <a:spcPct val="80000"/>
              </a:lnSpc>
              <a:tabLst>
                <a:tab pos="285750" algn="l"/>
              </a:tabLst>
            </a:pPr>
            <a:r>
              <a:rPr lang="en-US" sz="2000" b="1" dirty="0" smtClean="0">
                <a:solidFill>
                  <a:srgbClr val="002060"/>
                </a:solidFill>
              </a:rPr>
              <a:t>Building the Next Generation of Workplace Neutrals</a:t>
            </a:r>
            <a:endParaRPr lang="en-US" sz="2000" b="1" dirty="0">
              <a:solidFill>
                <a:srgbClr val="002060"/>
              </a:solidFill>
            </a:endParaRPr>
          </a:p>
          <a:p>
            <a:pPr marL="285750" indent="-285750" eaLnBrk="1" hangingPunct="1">
              <a:lnSpc>
                <a:spcPct val="80000"/>
              </a:lnSpc>
              <a:tabLst>
                <a:tab pos="285750" algn="l"/>
              </a:tabLst>
            </a:pPr>
            <a:endParaRPr lang="en-US" sz="1800" dirty="0"/>
          </a:p>
          <a:p>
            <a:pPr marL="285750" indent="-285750" eaLnBrk="1" hangingPunct="1">
              <a:lnSpc>
                <a:spcPct val="80000"/>
              </a:lnSpc>
              <a:tabLst>
                <a:tab pos="285750" algn="l"/>
              </a:tabLst>
            </a:pPr>
            <a:r>
              <a:rPr lang="en-US" sz="1800" dirty="0" smtClean="0"/>
              <a:t>Professor Harry </a:t>
            </a:r>
            <a:r>
              <a:rPr lang="en-US" sz="1800" dirty="0"/>
              <a:t>K</a:t>
            </a:r>
            <a:r>
              <a:rPr lang="en-US" sz="1800" dirty="0" smtClean="0"/>
              <a:t>atz</a:t>
            </a:r>
          </a:p>
          <a:p>
            <a:pPr marL="285750" indent="-285750" eaLnBrk="1" hangingPunct="1">
              <a:lnSpc>
                <a:spcPct val="80000"/>
              </a:lnSpc>
              <a:tabLst>
                <a:tab pos="285750" algn="l"/>
              </a:tabLst>
            </a:pPr>
            <a:r>
              <a:rPr lang="en-US" sz="1800" dirty="0" smtClean="0"/>
              <a:t>Professor Rachael Goedken</a:t>
            </a:r>
          </a:p>
          <a:p>
            <a:pPr marL="285750" indent="-285750" eaLnBrk="1" hangingPunct="1">
              <a:lnSpc>
                <a:spcPct val="80000"/>
              </a:lnSpc>
              <a:tabLst>
                <a:tab pos="285750" algn="l"/>
              </a:tabLst>
            </a:pPr>
            <a:r>
              <a:rPr lang="en-US" sz="1800" dirty="0" smtClean="0"/>
              <a:t>Richard D. Fincher</a:t>
            </a:r>
          </a:p>
          <a:p>
            <a:pPr marL="285750" indent="-285750" eaLnBrk="1" hangingPunct="1">
              <a:lnSpc>
                <a:spcPct val="80000"/>
              </a:lnSpc>
              <a:tabLst>
                <a:tab pos="285750" algn="l"/>
              </a:tabLst>
            </a:pPr>
            <a:endParaRPr lang="en-US" sz="2400" dirty="0" smtClean="0"/>
          </a:p>
          <a:p>
            <a:pPr marL="285750" indent="-285750" eaLnBrk="1" hangingPunct="1">
              <a:lnSpc>
                <a:spcPct val="80000"/>
              </a:lnSpc>
              <a:tabLst>
                <a:tab pos="285750" algn="l"/>
              </a:tabLst>
            </a:pPr>
            <a:r>
              <a:rPr lang="en-US" sz="2400" dirty="0" smtClean="0"/>
              <a:t>LERA </a:t>
            </a:r>
            <a:r>
              <a:rPr lang="en-US" sz="2400" dirty="0"/>
              <a:t>D</a:t>
            </a:r>
            <a:r>
              <a:rPr lang="en-US" sz="2400" dirty="0" smtClean="0"/>
              <a:t>ispute Resolution Section  </a:t>
            </a:r>
            <a:endParaRPr lang="en-US" sz="2400" dirty="0"/>
          </a:p>
          <a:p>
            <a:pPr marL="285750" indent="-285750" eaLnBrk="1" hangingPunct="1">
              <a:lnSpc>
                <a:spcPct val="80000"/>
              </a:lnSpc>
              <a:tabLst>
                <a:tab pos="285750" algn="l"/>
              </a:tabLst>
            </a:pPr>
            <a:endParaRPr lang="en-US" sz="2400" dirty="0" smtClean="0"/>
          </a:p>
        </p:txBody>
      </p:sp>
      <p:pic>
        <p:nvPicPr>
          <p:cNvPr id="15364" name="Picture 4" descr="ISSICR_3line_r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49580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ILRschools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1143000"/>
            <a:ext cx="5549900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9300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Richard Fincher</a:t>
            </a:r>
            <a:r>
              <a:rPr lang="en-US" sz="3600" dirty="0" smtClean="0"/>
              <a:t>, </a:t>
            </a:r>
            <a:r>
              <a:rPr lang="en-US" sz="1800" b="0" dirty="0"/>
              <a:t>Moderator and Panelist</a:t>
            </a:r>
            <a:r>
              <a:rPr lang="en-US" sz="1800" b="0" dirty="0" smtClean="0"/>
              <a:t> </a:t>
            </a:r>
            <a:endParaRPr lang="en-US" sz="1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Richard </a:t>
            </a:r>
            <a:r>
              <a:rPr lang="en-US" sz="2400" dirty="0" smtClean="0"/>
              <a:t>Fincher, Esq.</a:t>
            </a:r>
            <a:endParaRPr lang="en-US" sz="2400" dirty="0"/>
          </a:p>
          <a:p>
            <a:r>
              <a:rPr lang="en-US" sz="2400" dirty="0"/>
              <a:t>Mediator and </a:t>
            </a:r>
            <a:r>
              <a:rPr lang="en-US" sz="2400" dirty="0" smtClean="0"/>
              <a:t>Arbitrator</a:t>
            </a:r>
          </a:p>
          <a:p>
            <a:r>
              <a:rPr lang="en-US" sz="2400" dirty="0" smtClean="0"/>
              <a:t>Workplace </a:t>
            </a:r>
            <a:r>
              <a:rPr lang="en-US" sz="2400" dirty="0"/>
              <a:t>Resolutions </a:t>
            </a:r>
            <a:r>
              <a:rPr lang="en-US" sz="2400" dirty="0" smtClean="0"/>
              <a:t>LLC</a:t>
            </a:r>
          </a:p>
          <a:p>
            <a:r>
              <a:rPr lang="en-US" sz="2400" dirty="0" smtClean="0"/>
              <a:t>Member, </a:t>
            </a:r>
            <a:r>
              <a:rPr lang="en-US" sz="2400" dirty="0"/>
              <a:t>N</a:t>
            </a:r>
            <a:r>
              <a:rPr lang="en-US" sz="2400" dirty="0" smtClean="0"/>
              <a:t>ational Academy of Arbitrators</a:t>
            </a:r>
          </a:p>
          <a:p>
            <a:r>
              <a:rPr lang="en-US" sz="2400" dirty="0" smtClean="0"/>
              <a:t>2020-2021 Neutral in Residence at Cornell ILR</a:t>
            </a:r>
          </a:p>
          <a:p>
            <a:r>
              <a:rPr lang="en-US" sz="2400" dirty="0" smtClean="0"/>
              <a:t>Instructor, ASU Sandra Day O’Conner College of Law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10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00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A question for chat: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What </a:t>
            </a:r>
            <a:r>
              <a:rPr lang="en-US" sz="2400" u="sng" dirty="0" smtClean="0"/>
              <a:t>one word </a:t>
            </a:r>
            <a:r>
              <a:rPr lang="en-US" sz="2400" dirty="0" smtClean="0"/>
              <a:t>(or phrase) might describe this theme of </a:t>
            </a:r>
            <a:r>
              <a:rPr lang="en-US" sz="2400" dirty="0" smtClean="0"/>
              <a:t>developing the next generation of neutrals</a:t>
            </a:r>
            <a:r>
              <a:rPr lang="en-US" sz="2400" dirty="0" smtClean="0"/>
              <a:t>?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11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988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2060"/>
                </a:solidFill>
              </a:rPr>
              <a:t>1. What </a:t>
            </a:r>
            <a:r>
              <a:rPr lang="en-US" sz="2800" dirty="0">
                <a:solidFill>
                  <a:srgbClr val="002060"/>
                </a:solidFill>
              </a:rPr>
              <a:t>will be the changing demographics of the labor force </a:t>
            </a:r>
            <a:r>
              <a:rPr lang="en-US" sz="2800" dirty="0" smtClean="0">
                <a:solidFill>
                  <a:srgbClr val="002060"/>
                </a:solidFill>
              </a:rPr>
              <a:t>(who are often </a:t>
            </a:r>
            <a:r>
              <a:rPr lang="en-US" sz="2800" dirty="0">
                <a:solidFill>
                  <a:srgbClr val="002060"/>
                </a:solidFill>
              </a:rPr>
              <a:t>plaintiffs) and the nature of work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First discussant: Harry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12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283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 example: remote workers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/>
              <a:t>Before COVID, </a:t>
            </a:r>
            <a:r>
              <a:rPr lang="en-US" sz="2000" dirty="0" smtClean="0"/>
              <a:t>around </a:t>
            </a:r>
            <a:r>
              <a:rPr lang="en-US" sz="2000" dirty="0"/>
              <a:t>5 percent of the </a:t>
            </a:r>
            <a:r>
              <a:rPr lang="en-US" sz="2000" dirty="0" smtClean="0"/>
              <a:t>workforce worked remotely</a:t>
            </a:r>
          </a:p>
          <a:p>
            <a:r>
              <a:rPr lang="en-US" sz="2000" dirty="0" smtClean="0"/>
              <a:t>After </a:t>
            </a:r>
            <a:r>
              <a:rPr lang="en-US" sz="2000" dirty="0" err="1" smtClean="0"/>
              <a:t>covid</a:t>
            </a:r>
            <a:r>
              <a:rPr lang="en-US" sz="2000" dirty="0" smtClean="0"/>
              <a:t> started, almost </a:t>
            </a:r>
            <a:r>
              <a:rPr lang="en-US" sz="2000" dirty="0"/>
              <a:t>half </a:t>
            </a:r>
            <a:r>
              <a:rPr lang="en-US" sz="2000" dirty="0" smtClean="0"/>
              <a:t>(50%) the </a:t>
            </a:r>
            <a:r>
              <a:rPr lang="en-US" sz="2000" dirty="0"/>
              <a:t>workforce was working </a:t>
            </a:r>
            <a:r>
              <a:rPr lang="en-US" sz="2000" dirty="0" smtClean="0"/>
              <a:t>remotely</a:t>
            </a:r>
          </a:p>
          <a:p>
            <a:r>
              <a:rPr lang="en-US" sz="2000" dirty="0" smtClean="0"/>
              <a:t>Expect a hybrid employment model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13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465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2060"/>
                </a:solidFill>
              </a:rPr>
              <a:t>2. What </a:t>
            </a:r>
            <a:r>
              <a:rPr lang="en-US" sz="2800" dirty="0">
                <a:solidFill>
                  <a:srgbClr val="002060"/>
                </a:solidFill>
              </a:rPr>
              <a:t>will be the changing demographics of the entering neutrals and their </a:t>
            </a:r>
            <a:r>
              <a:rPr lang="en-US" sz="2800" dirty="0" smtClean="0">
                <a:solidFill>
                  <a:srgbClr val="002060"/>
                </a:solidFill>
              </a:rPr>
              <a:t>paths of entry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First </a:t>
            </a:r>
            <a:r>
              <a:rPr lang="en-US" dirty="0" smtClean="0"/>
              <a:t>discussant: Rachel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14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949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Changing </a:t>
            </a:r>
            <a:r>
              <a:rPr lang="en-US" dirty="0"/>
              <a:t>demographics </a:t>
            </a:r>
            <a:r>
              <a:rPr lang="en-US" dirty="0" smtClean="0"/>
              <a:t>of </a:t>
            </a:r>
            <a:r>
              <a:rPr lang="en-US" dirty="0"/>
              <a:t>entering </a:t>
            </a:r>
            <a:r>
              <a:rPr lang="en-US" dirty="0" smtClean="0"/>
              <a:t>neutrals </a:t>
            </a:r>
            <a:r>
              <a:rPr lang="en-US" sz="2000" b="0" dirty="0"/>
              <a:t>(</a:t>
            </a:r>
            <a:r>
              <a:rPr lang="en-US" sz="2000" b="0" dirty="0" smtClean="0"/>
              <a:t>Rachel)</a:t>
            </a:r>
            <a:endParaRPr lang="en-US" sz="2000" b="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 dirty="0" smtClean="0"/>
              <a:t>First career after professional/law school</a:t>
            </a:r>
          </a:p>
          <a:p>
            <a:r>
              <a:rPr lang="en-US" sz="1800" dirty="0" smtClean="0"/>
              <a:t>Graduate of ADR masters program </a:t>
            </a:r>
          </a:p>
          <a:p>
            <a:r>
              <a:rPr lang="en-US" sz="1800" dirty="0" smtClean="0"/>
              <a:t>Second mid-career</a:t>
            </a:r>
          </a:p>
          <a:p>
            <a:r>
              <a:rPr lang="en-US" sz="1800" dirty="0" smtClean="0"/>
              <a:t>Retirement career</a:t>
            </a:r>
          </a:p>
          <a:p>
            <a:r>
              <a:rPr lang="en-US" sz="1800" dirty="0" smtClean="0"/>
              <a:t>Attorney versus not attorney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15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127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2060"/>
                </a:solidFill>
              </a:rPr>
              <a:t>3. What </a:t>
            </a:r>
            <a:r>
              <a:rPr lang="en-US" sz="2800" dirty="0">
                <a:solidFill>
                  <a:srgbClr val="002060"/>
                </a:solidFill>
              </a:rPr>
              <a:t>new competencies will be </a:t>
            </a:r>
            <a:r>
              <a:rPr lang="en-US" sz="2800" dirty="0" smtClean="0">
                <a:solidFill>
                  <a:srgbClr val="002060"/>
                </a:solidFill>
              </a:rPr>
              <a:t>required</a:t>
            </a:r>
            <a:r>
              <a:rPr lang="en-US" sz="2800" dirty="0">
                <a:solidFill>
                  <a:srgbClr val="002060"/>
                </a:solidFill>
              </a:rPr>
              <a:t>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/>
              <a:t>First </a:t>
            </a:r>
            <a:r>
              <a:rPr lang="en-US" sz="2400" dirty="0" smtClean="0"/>
              <a:t>discussant: Richard</a:t>
            </a:r>
          </a:p>
          <a:p>
            <a:r>
              <a:rPr lang="en-US" sz="1800" dirty="0" smtClean="0"/>
              <a:t>Why do most competent neutrals fail to sustain their business?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16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449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competencies of a workplace neutral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u="sng" dirty="0" smtClean="0"/>
              <a:t>Core competencies</a:t>
            </a:r>
          </a:p>
          <a:p>
            <a:r>
              <a:rPr lang="en-US" sz="1800" dirty="0" smtClean="0"/>
              <a:t>Process capability and ethics (mediation/arbitration/coaching)</a:t>
            </a:r>
          </a:p>
          <a:p>
            <a:r>
              <a:rPr lang="en-US" sz="1800" dirty="0" smtClean="0"/>
              <a:t>Settlement skills </a:t>
            </a:r>
            <a:r>
              <a:rPr lang="en-US" sz="1800" smtClean="0"/>
              <a:t>and tenor </a:t>
            </a:r>
            <a:r>
              <a:rPr lang="en-US" sz="1800" dirty="0" smtClean="0"/>
              <a:t>of civility, with </a:t>
            </a:r>
            <a:r>
              <a:rPr lang="en-US" sz="1800" dirty="0" smtClean="0"/>
              <a:t>a broad toolkit</a:t>
            </a:r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u="sng" dirty="0" smtClean="0"/>
              <a:t>Tech competencies</a:t>
            </a:r>
          </a:p>
          <a:p>
            <a:r>
              <a:rPr lang="en-US" sz="1800" dirty="0" smtClean="0"/>
              <a:t>ODR and multiple platform </a:t>
            </a:r>
            <a:r>
              <a:rPr lang="en-US" sz="1800" dirty="0" smtClean="0"/>
              <a:t>skills</a:t>
            </a:r>
          </a:p>
          <a:p>
            <a:r>
              <a:rPr lang="en-US" sz="1800" dirty="0" smtClean="0"/>
              <a:t>Social media 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u="sng" dirty="0" smtClean="0"/>
              <a:t>Business competencies</a:t>
            </a:r>
          </a:p>
          <a:p>
            <a:r>
              <a:rPr lang="en-US" sz="1800" dirty="0" smtClean="0"/>
              <a:t>Branding, marketing, resilience, and business </a:t>
            </a:r>
            <a:r>
              <a:rPr lang="en-US" sz="1800" dirty="0" smtClean="0"/>
              <a:t>planning</a:t>
            </a:r>
          </a:p>
          <a:p>
            <a:r>
              <a:rPr lang="en-US" sz="1800" dirty="0" smtClean="0"/>
              <a:t>Ne image as a problem solver</a:t>
            </a:r>
            <a:endParaRPr lang="en-US" sz="18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17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150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2060"/>
                </a:solidFill>
              </a:rPr>
              <a:t>4. How </a:t>
            </a:r>
            <a:r>
              <a:rPr lang="en-US" sz="2800" dirty="0">
                <a:solidFill>
                  <a:srgbClr val="002060"/>
                </a:solidFill>
              </a:rPr>
              <a:t>will distance/virtual learning influence training programs and the development </a:t>
            </a:r>
            <a:r>
              <a:rPr lang="en-US" sz="2800" dirty="0" smtClean="0">
                <a:solidFill>
                  <a:srgbClr val="002060"/>
                </a:solidFill>
              </a:rPr>
              <a:t>process?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/>
              <a:t>First </a:t>
            </a:r>
            <a:r>
              <a:rPr lang="en-US" dirty="0" smtClean="0"/>
              <a:t>discussant: Harry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18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244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2800" dirty="0" smtClean="0">
                <a:solidFill>
                  <a:srgbClr val="002060"/>
                </a:solidFill>
              </a:rPr>
              <a:t/>
            </a:r>
            <a:br>
              <a:rPr lang="en-US" altLang="en-US" sz="2800" dirty="0" smtClean="0">
                <a:solidFill>
                  <a:srgbClr val="002060"/>
                </a:solidFill>
              </a:rPr>
            </a:br>
            <a:r>
              <a:rPr lang="en-US" altLang="en-US" sz="2800" dirty="0" smtClean="0">
                <a:solidFill>
                  <a:srgbClr val="002060"/>
                </a:solidFill>
              </a:rPr>
              <a:t>5. Mentoring of emerging neutrals by established neutrals</a:t>
            </a:r>
            <a:r>
              <a:rPr lang="en-US" altLang="en-US" sz="2800" dirty="0">
                <a:solidFill>
                  <a:srgbClr val="002060"/>
                </a:solidFill>
              </a:rPr>
              <a:t/>
            </a:r>
            <a:br>
              <a:rPr lang="en-US" altLang="en-US" sz="2800" dirty="0">
                <a:solidFill>
                  <a:srgbClr val="002060"/>
                </a:solidFill>
              </a:rPr>
            </a:br>
            <a:r>
              <a:rPr lang="en-US" altLang="en-US" sz="2800" dirty="0" smtClean="0">
                <a:solidFill>
                  <a:srgbClr val="002060"/>
                </a:solidFill>
              </a:rPr>
              <a:t/>
            </a:r>
            <a:br>
              <a:rPr lang="en-US" altLang="en-US" sz="2800" dirty="0" smtClean="0">
                <a:solidFill>
                  <a:srgbClr val="002060"/>
                </a:solidFill>
              </a:rPr>
            </a:br>
            <a:endParaRPr lang="en-US" altLang="en-US" sz="2000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2400" dirty="0"/>
              <a:t>First discussant: Rachel</a:t>
            </a:r>
            <a:endParaRPr lang="en-US" altLang="en-US" sz="2400" dirty="0" smtClean="0"/>
          </a:p>
          <a:p>
            <a:endParaRPr lang="en-US" altLang="en-US" sz="2400" dirty="0" smtClean="0"/>
          </a:p>
          <a:p>
            <a:r>
              <a:rPr lang="en-US" altLang="en-US" sz="1800" dirty="0" smtClean="0"/>
              <a:t>Why is mentoring not prevalent? 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r>
              <a:rPr lang="en-US" altLang="en-US" sz="1800" dirty="0"/>
              <a:t>Why is there no </a:t>
            </a:r>
            <a:r>
              <a:rPr lang="en-US" altLang="en-US" sz="1800" dirty="0" smtClean="0"/>
              <a:t>clear ethical </a:t>
            </a:r>
            <a:r>
              <a:rPr lang="en-US" altLang="en-US" sz="1800" dirty="0"/>
              <a:t>duty to </a:t>
            </a:r>
            <a:r>
              <a:rPr lang="en-US" altLang="en-US" sz="1800" dirty="0" smtClean="0"/>
              <a:t>mentor the next generation?</a:t>
            </a:r>
            <a:endParaRPr lang="en-US" altLang="en-US" sz="1800" i="1" dirty="0"/>
          </a:p>
          <a:p>
            <a:pPr>
              <a:buFontTx/>
              <a:buNone/>
            </a:pPr>
            <a:endParaRPr lang="en-US" altLang="en-US" i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17A6-E01B-410D-A545-6D6F8557119F}" type="slidenum">
              <a:rPr lang="en-US" altLang="en-US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69994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-76199"/>
            <a:ext cx="7772400" cy="3686666"/>
          </a:xfrm>
        </p:spPr>
        <p:txBody>
          <a:bodyPr/>
          <a:lstStyle/>
          <a:p>
            <a:pPr algn="ctr"/>
            <a:r>
              <a:rPr lang="en-US" sz="2400" dirty="0" smtClean="0"/>
              <a:t>The “Future of Workplace ADR Series” </a:t>
            </a:r>
            <a:br>
              <a:rPr lang="en-US" sz="2400" dirty="0" smtClean="0"/>
            </a:br>
            <a:r>
              <a:rPr lang="en-US" sz="2400" dirty="0" smtClean="0"/>
              <a:t>is dedicated to</a:t>
            </a:r>
            <a:endParaRPr lang="en-US" sz="2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57200" y="4724400"/>
            <a:ext cx="8305800" cy="91440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Professor </a:t>
            </a:r>
            <a:r>
              <a:rPr lang="en-US" sz="2400" b="1" dirty="0">
                <a:solidFill>
                  <a:srgbClr val="002060"/>
                </a:solidFill>
              </a:rPr>
              <a:t>David </a:t>
            </a:r>
            <a:r>
              <a:rPr lang="en-US" sz="2400" b="1" dirty="0" smtClean="0">
                <a:solidFill>
                  <a:srgbClr val="002060"/>
                </a:solidFill>
              </a:rPr>
              <a:t>Lipsky (retired), Cornell University </a:t>
            </a:r>
          </a:p>
          <a:p>
            <a:r>
              <a:rPr lang="en-US" sz="2400" b="1" smtClean="0">
                <a:solidFill>
                  <a:srgbClr val="002060"/>
                </a:solidFill>
              </a:rPr>
              <a:t>Past </a:t>
            </a:r>
            <a:r>
              <a:rPr lang="en-US" sz="2400" b="1" dirty="0" smtClean="0">
                <a:solidFill>
                  <a:srgbClr val="002060"/>
                </a:solidFill>
              </a:rPr>
              <a:t>President of LERA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(and mentor to hundreds)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2</a:t>
            </a:fld>
            <a:endParaRPr lang="en-US" sz="1400" dirty="0">
              <a:latin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619" y="2233762"/>
            <a:ext cx="1904762" cy="23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688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Audience questions to Panel </a:t>
            </a:r>
            <a:r>
              <a:rPr lang="en-US" sz="2000" dirty="0" smtClean="0"/>
              <a:t>(moderator)</a:t>
            </a:r>
            <a:endParaRPr lang="en-US" sz="20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20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 are invited to join LERA as a member </a:t>
            </a:r>
            <a:r>
              <a:rPr lang="en-US" sz="2000" dirty="0" smtClean="0"/>
              <a:t>(Former LERA President </a:t>
            </a:r>
            <a:r>
              <a:rPr lang="en-US" sz="2000" dirty="0"/>
              <a:t>K</a:t>
            </a:r>
            <a:r>
              <a:rPr lang="en-US" sz="2000" dirty="0" smtClean="0"/>
              <a:t>atz)</a:t>
            </a:r>
            <a:endParaRPr lang="en-US" sz="20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And complimentary membership in the </a:t>
            </a:r>
          </a:p>
          <a:p>
            <a:r>
              <a:rPr lang="en-US" sz="2000" dirty="0" smtClean="0"/>
              <a:t>LERA Dispute Resolution Section (DRS)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21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321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Adjourn and thank you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22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18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the road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This is a conversation, not a presentation</a:t>
            </a:r>
          </a:p>
          <a:p>
            <a:r>
              <a:rPr lang="en-US" sz="2400" dirty="0" smtClean="0"/>
              <a:t>Enter muted</a:t>
            </a:r>
          </a:p>
          <a:p>
            <a:r>
              <a:rPr lang="en-US" sz="2400" dirty="0" smtClean="0"/>
              <a:t>Stay muted until ready to speak</a:t>
            </a:r>
          </a:p>
          <a:p>
            <a:r>
              <a:rPr lang="en-US" sz="2400" dirty="0" smtClean="0"/>
              <a:t>Initially use chat to pose your questions</a:t>
            </a:r>
          </a:p>
          <a:p>
            <a:r>
              <a:rPr lang="en-US" sz="2400" dirty="0" smtClean="0"/>
              <a:t>Hold the verbal discussion until the end</a:t>
            </a:r>
          </a:p>
          <a:p>
            <a:r>
              <a:rPr lang="en-US" sz="2400" dirty="0" smtClean="0"/>
              <a:t>This session will be recorded and available on LERA</a:t>
            </a:r>
          </a:p>
          <a:p>
            <a:r>
              <a:rPr lang="en-US" sz="2400" dirty="0" smtClean="0"/>
              <a:t>Must end session on time after 60 minutes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3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850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Objective today: Explore the future of developing workplace neutrals, applying five themes </a:t>
            </a:r>
            <a:r>
              <a:rPr lang="en-US" sz="2000" dirty="0"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cs typeface="Times New Roman" panose="02020603050405020304" pitchFamily="18" charset="0"/>
              </a:rPr>
              <a:t>moderator)</a:t>
            </a:r>
            <a:endParaRPr lang="en-US" sz="2000" dirty="0">
              <a:cs typeface="Times New Roman" panose="02020603050405020304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Building </a:t>
            </a:r>
            <a:r>
              <a:rPr lang="en-US" sz="2400" b="1" dirty="0">
                <a:solidFill>
                  <a:srgbClr val="002060"/>
                </a:solidFill>
              </a:rPr>
              <a:t>the Next Generation of Workplace </a:t>
            </a:r>
            <a:r>
              <a:rPr lang="en-US" sz="2400" b="1" dirty="0" smtClean="0">
                <a:solidFill>
                  <a:srgbClr val="002060"/>
                </a:solidFill>
              </a:rPr>
              <a:t>Neutrals</a:t>
            </a:r>
            <a:endParaRPr lang="en-US" b="1" dirty="0" smtClean="0">
              <a:solidFill>
                <a:srgbClr val="002060"/>
              </a:solidFill>
            </a:endParaRPr>
          </a:p>
          <a:p>
            <a:endParaRPr lang="en-US" sz="1800" b="1" dirty="0" smtClean="0"/>
          </a:p>
          <a:p>
            <a:r>
              <a:rPr lang="en-US" sz="1800" b="1" dirty="0" smtClean="0"/>
              <a:t>(this session is linked but different than the prior session concerning diversity)</a:t>
            </a:r>
            <a:endParaRPr lang="en-US" sz="1800" b="1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4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07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Who are workplace neutrals?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/>
              <a:t>Primarily facilitators, </a:t>
            </a:r>
            <a:r>
              <a:rPr lang="en-US" sz="2000" dirty="0" err="1" smtClean="0"/>
              <a:t>Ombuds</a:t>
            </a:r>
            <a:r>
              <a:rPr lang="en-US" sz="2000" dirty="0" smtClean="0"/>
              <a:t>, mediators</a:t>
            </a:r>
            <a:r>
              <a:rPr lang="en-US" sz="2000" dirty="0"/>
              <a:t>, and  </a:t>
            </a:r>
            <a:r>
              <a:rPr lang="en-US" sz="2000" dirty="0" smtClean="0"/>
              <a:t>arbitrators</a:t>
            </a:r>
          </a:p>
          <a:p>
            <a:endParaRPr lang="en-US" sz="2000" dirty="0" smtClean="0"/>
          </a:p>
          <a:p>
            <a:r>
              <a:rPr lang="en-US" sz="2000" dirty="0" smtClean="0"/>
              <a:t>But including conflict coaches, OD, consultants in system design, cultural assessors </a:t>
            </a:r>
            <a:r>
              <a:rPr lang="en-US" sz="2000" dirty="0"/>
              <a:t>o</a:t>
            </a:r>
            <a:r>
              <a:rPr lang="en-US" sz="2000" dirty="0" smtClean="0"/>
              <a:t>f conflict, etc.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5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The founding generation of workplace mediators and arbitrators are retiring. During their careers, the ADR profession dramatically changed. 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 dirty="0"/>
              <a:t>The exact future of workplace ADR, along with client expectations, is uncertain.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/>
              <a:t>This inquiry is highly relevant to the profession and practice of ADR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6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440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Today’s panelists are all academics, workplace neutrals, and current developers of ADR talent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The future is defined as ten years from now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7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027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Professor Harry </a:t>
            </a:r>
            <a:r>
              <a:rPr lang="en-US" dirty="0">
                <a:solidFill>
                  <a:srgbClr val="002060"/>
                </a:solidFill>
              </a:rPr>
              <a:t>K</a:t>
            </a:r>
            <a:r>
              <a:rPr lang="en-US" dirty="0" smtClean="0">
                <a:solidFill>
                  <a:srgbClr val="002060"/>
                </a:solidFill>
              </a:rPr>
              <a:t>atz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Professor Harry Katz</a:t>
            </a:r>
          </a:p>
          <a:p>
            <a:r>
              <a:rPr lang="en-US" sz="2400" dirty="0"/>
              <a:t>Jack </a:t>
            </a:r>
            <a:r>
              <a:rPr lang="en-US" sz="2400" dirty="0" err="1"/>
              <a:t>Sheinkman</a:t>
            </a:r>
            <a:r>
              <a:rPr lang="en-US" sz="2400" dirty="0"/>
              <a:t> </a:t>
            </a:r>
            <a:r>
              <a:rPr lang="en-US" sz="2400" dirty="0" smtClean="0"/>
              <a:t>Professor at ILR</a:t>
            </a:r>
            <a:endParaRPr lang="en-US" sz="2400" dirty="0"/>
          </a:p>
          <a:p>
            <a:r>
              <a:rPr lang="en-US" sz="2400" dirty="0"/>
              <a:t>Director, </a:t>
            </a:r>
            <a:r>
              <a:rPr lang="en-US" sz="2400" dirty="0" err="1"/>
              <a:t>Scheinman</a:t>
            </a:r>
            <a:r>
              <a:rPr lang="en-US" sz="2400" dirty="0"/>
              <a:t> Institute on Conflict Resolution, Cornell University </a:t>
            </a:r>
            <a:r>
              <a:rPr lang="en-US" sz="2400" dirty="0" smtClean="0"/>
              <a:t>ILR</a:t>
            </a:r>
          </a:p>
          <a:p>
            <a:r>
              <a:rPr lang="en-US" sz="2400" dirty="0" smtClean="0"/>
              <a:t>Former President of LERA</a:t>
            </a:r>
            <a:endParaRPr lang="en-US" sz="2400" dirty="0"/>
          </a:p>
          <a:p>
            <a:r>
              <a:rPr lang="en-US" sz="2400" dirty="0"/>
              <a:t>President-Elect, International Labor and Employment Relations Association (ILERA)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8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97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Professor </a:t>
            </a:r>
            <a:r>
              <a:rPr lang="en-US" dirty="0">
                <a:solidFill>
                  <a:srgbClr val="002060"/>
                </a:solidFill>
              </a:rPr>
              <a:t>R</a:t>
            </a:r>
            <a:r>
              <a:rPr lang="en-US" dirty="0" smtClean="0">
                <a:solidFill>
                  <a:srgbClr val="002060"/>
                </a:solidFill>
              </a:rPr>
              <a:t>achel Goedken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Professor Rachel </a:t>
            </a:r>
            <a:r>
              <a:rPr lang="en-US" sz="2400" dirty="0" smtClean="0"/>
              <a:t>Goedken</a:t>
            </a:r>
          </a:p>
          <a:p>
            <a:pPr lvl="0"/>
            <a:r>
              <a:rPr lang="en-US" sz="2400" dirty="0" smtClean="0"/>
              <a:t>Mediator and Arbitrator  </a:t>
            </a:r>
            <a:endParaRPr lang="en-US" sz="2400" dirty="0"/>
          </a:p>
          <a:p>
            <a:r>
              <a:rPr lang="en-US" sz="2400" dirty="0"/>
              <a:t>Director, Werner Institute for Negotiation &amp; Conflict Resolution</a:t>
            </a:r>
          </a:p>
          <a:p>
            <a:r>
              <a:rPr lang="en-US" sz="2400" dirty="0"/>
              <a:t>Assistant Professor, School of Law, Creighton University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42EBC-71C0-4226-A07A-61E861C79B44}" type="slidenum">
              <a:rPr lang="en-US" smtClean="0"/>
              <a:pPr>
                <a:defRPr/>
              </a:pPr>
              <a:t>9</a:t>
            </a:fld>
            <a:endParaRPr lang="en-US" sz="14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014594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utiger 87ExtraBlackCn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utiger 87ExtraBlackCn" pitchFamily="34" charset="0"/>
            <a:cs typeface="Arial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18144</TotalTime>
  <Words>696</Words>
  <Application>Microsoft Office PowerPoint</Application>
  <PresentationFormat>On-screen Show (4:3)</PresentationFormat>
  <Paragraphs>134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1_Blank Presentation</vt:lpstr>
      <vt:lpstr>PowerPoint Presentation</vt:lpstr>
      <vt:lpstr>The “Future of Workplace ADR Series”  is dedicated to</vt:lpstr>
      <vt:lpstr>Rules of the road today</vt:lpstr>
      <vt:lpstr>Objective today: Explore the future of developing workplace neutrals, applying five themes (moderator)</vt:lpstr>
      <vt:lpstr>Who are workplace neutrals?</vt:lpstr>
      <vt:lpstr>The founding generation of workplace mediators and arbitrators are retiring. During their careers, the ADR profession dramatically changed. </vt:lpstr>
      <vt:lpstr>Today’s panelists are all academics, workplace neutrals, and current developers of ADR talent</vt:lpstr>
      <vt:lpstr>Professor Harry Katz</vt:lpstr>
      <vt:lpstr>Professor Rachel Goedken </vt:lpstr>
      <vt:lpstr>Richard Fincher, Moderator and Panelist </vt:lpstr>
      <vt:lpstr>A question for chat:</vt:lpstr>
      <vt:lpstr>1. What will be the changing demographics of the labor force (who are often plaintiffs) and the nature of work</vt:lpstr>
      <vt:lpstr>An example: remote workers</vt:lpstr>
      <vt:lpstr>2. What will be the changing demographics of the entering neutrals and their paths of entry</vt:lpstr>
      <vt:lpstr>Changing demographics of entering neutrals (Rachel)</vt:lpstr>
      <vt:lpstr>3. What new competencies will be required? </vt:lpstr>
      <vt:lpstr>Essential competencies of a workplace neutral</vt:lpstr>
      <vt:lpstr>4. How will distance/virtual learning influence training programs and the development process?</vt:lpstr>
      <vt:lpstr> 5. Mentoring of emerging neutrals by established neutrals  </vt:lpstr>
      <vt:lpstr>Audience questions to Panel (moderator)</vt:lpstr>
      <vt:lpstr>You are invited to join LERA as a member (Former LERA President Katz)</vt:lpstr>
      <vt:lpstr>Adjourn and thank you</vt:lpstr>
    </vt:vector>
  </TitlesOfParts>
  <Company>Cornell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Target Audiences/Markets</dc:title>
  <dc:creator>ILR</dc:creator>
  <cp:lastModifiedBy>Fincher</cp:lastModifiedBy>
  <cp:revision>907</cp:revision>
  <cp:lastPrinted>2021-01-09T19:20:08Z</cp:lastPrinted>
  <dcterms:created xsi:type="dcterms:W3CDTF">2012-04-05T01:46:02Z</dcterms:created>
  <dcterms:modified xsi:type="dcterms:W3CDTF">2021-02-08T15:51:18Z</dcterms:modified>
</cp:coreProperties>
</file>