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68" r:id="rId2"/>
    <p:sldId id="269" r:id="rId3"/>
    <p:sldId id="272" r:id="rId4"/>
    <p:sldId id="273" r:id="rId5"/>
    <p:sldId id="258" r:id="rId6"/>
    <p:sldId id="260" r:id="rId7"/>
    <p:sldId id="261" r:id="rId8"/>
    <p:sldId id="262" r:id="rId9"/>
    <p:sldId id="263" r:id="rId10"/>
    <p:sldId id="264" r:id="rId11"/>
    <p:sldId id="266" r:id="rId12"/>
    <p:sldId id="274" r:id="rId13"/>
    <p:sldId id="270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80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21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0E325-D665-5049-9345-32EBE515F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D7891E-8497-F54C-A427-48DDB6340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D0C97-0A25-DB4F-A31B-508CD767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C3AF2-C0F8-6249-B8D8-77D2507BD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85F4A-2F8B-5641-995B-15628E07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26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BBEAE-6D3C-554A-9E1B-BDFFFFC1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11429-FA5E-9349-BA49-48C2B9ADC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AE30C-A31F-034C-9775-79021FCB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AFC02-E5E2-5642-A413-0F83B5D7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DBABA-F22D-444C-B319-47401F05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5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0D8FF-52AB-8048-B8B2-AD5916A09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C0343-B590-6544-AC63-5937FC99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459C5-D0BC-A649-8098-405454119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7BB03-9D63-9D4B-BA02-5A52FB1E0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BA0A7-94E0-0A45-915E-8B9DDAE2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2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90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A5969-AEF0-804B-A87E-ED78F67FD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AB43A-1B33-E04B-88B8-10F25C1D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83BFD-81D8-7D42-A2AB-113E1635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6EE6-8C83-0A4E-9D6E-4DC52DB6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59D8F-BB8E-7846-B725-57316F56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6D2B-6923-B64B-A741-E7FB002A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43CD8-E83D-4648-B6F2-2E67A9EC9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CC62A-A89A-CD48-8D78-B50FEBD2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FD32D-8CA6-E044-8F01-1FDAB10C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57D7E-2F9C-D541-8B2E-ED73C25B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2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7BBA4-F66B-5743-9EFC-01DB00B1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34072-D265-8748-A5D2-62FB0FB25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14A96-B7FF-5542-9458-DDE560743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F50B5-3997-3B4C-A5A1-1F6BBA7B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23238-E668-7B4F-A00E-E307B6779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087C2-566D-744E-917D-2262B9D95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4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3A845-6F5A-2546-8E45-C4A77A44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17833-C971-2C4A-AE53-E5FD3B16A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7CDFB-B242-414B-9376-9E9B77146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A09D1-5EB7-B14F-942F-E3341FA34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64427-E17E-4D49-9EAA-FA15B51F22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576B0-C9A7-E04A-8957-B42BF0C8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03B02-5C0F-934F-98C2-711F1FA5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408031-5B69-7D40-A21A-EFC2FF4B9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4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A70B-83FE-CB4E-AB56-0C76CFC7F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9140C-0554-5041-B117-5AD32A193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D26DD-7C99-8A4E-BC66-0F76FCE73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139D0-B6EA-2049-92E3-5CE8A16E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2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1830D-6190-B041-B7EA-569B8881D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4F755-4423-AE4F-AFB2-764CA5198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5DB0B-623C-7645-8FAA-D8F43ED5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27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A5994-B778-EE4D-873C-77B29091F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34D2B-C76E-A148-97E9-2A4F9EFBA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709DE-38C2-4F44-9B9F-E643A6665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26D0B-12D3-2246-85EA-70515B60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DD44C-AB27-6A4D-9A22-6AEC1AC0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F2015-38EF-2744-A637-9B685B77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7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3CF3-5477-854E-B4CF-1FC7273D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8D328-DCBA-2947-9AAE-85BCB8FA7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40275-C6AD-CB49-9148-01F39BA8A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4B207-C1F1-C34D-93B1-08AF71370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B4CD6-5C5A-0949-B219-AA44A0C9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06BD7-21F9-1F4F-B867-75D5C5D4D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20E6B2-0472-B045-AA2A-CE09DF60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35D14-DBDE-B945-9F9C-7897844DF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CB839-7243-CA49-8FF1-86C04A25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4982E-B76C-8243-B6E2-AF2C37A12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D4EF-CA55-204E-83BB-BF31E31EE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3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9F62-486D-47E9-8EAA-9FA2F7D73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/>
              <a:t>The Future of the Employment Arbitration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1AB82-F308-491F-A21B-47C1CFA6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217295"/>
            <a:ext cx="10175630" cy="101051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What do the next 10-15 years look Like?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80B08F-4143-4370-B324-96BB4D13C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4" y="3158697"/>
            <a:ext cx="10515595" cy="239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90C1C-6121-0949-8C08-6DECB395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1" y="2081406"/>
            <a:ext cx="8825659" cy="97776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What Does the Future Hold for Pro Se Parties?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473E2-7602-7641-B904-6E33F7B9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2" y="2570289"/>
            <a:ext cx="8825659" cy="389261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AAA’s Pro Se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Access to legal guidance </a:t>
            </a:r>
          </a:p>
          <a:p>
            <a:pPr lvl="1"/>
            <a:endParaRPr lang="en-US" sz="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EF4618-3DC7-A84A-957D-F436004BA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5F50-225F-8845-AE8F-20347A2B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705" y="2471176"/>
            <a:ext cx="8825657" cy="191564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000" dirty="0"/>
              <a:t>What is the Outlook for Multiple-Case Filings? 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66A7B4-8408-E540-AFEC-D78228C8A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0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1F78B-5F08-4577-860F-AD2F4DA6E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29894"/>
          </a:xfrm>
        </p:spPr>
        <p:txBody>
          <a:bodyPr>
            <a:normAutofit/>
          </a:bodyPr>
          <a:lstStyle/>
          <a:p>
            <a:r>
              <a:rPr lang="en-US" sz="4400" b="1" dirty="0"/>
              <a:t>Update on your chat comments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A3767E3-4B4D-45DA-A0CF-2213DDA31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Chat monitor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70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You are invited to join LERA as a national member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- And complimentary membership in the </a:t>
            </a:r>
          </a:p>
          <a:p>
            <a:pPr marL="0" indent="0" algn="ctr">
              <a:buNone/>
            </a:pPr>
            <a:r>
              <a:rPr lang="en-US" dirty="0"/>
              <a:t>LERA Dispute Resolution Section (DRS)</a:t>
            </a:r>
          </a:p>
          <a:p>
            <a:pPr marL="0" indent="0" algn="ctr">
              <a:buNone/>
            </a:pPr>
            <a:r>
              <a:rPr lang="en-US" dirty="0"/>
              <a:t>-Also look for your local LERA chapter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09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2B7D2F-ED9D-40AA-9AD4-EFBCF9838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Up Next: </a:t>
            </a:r>
            <a:br>
              <a:rPr lang="en-US" sz="3600" b="1" dirty="0"/>
            </a:br>
            <a:r>
              <a:rPr lang="en-US" sz="3600" b="1" dirty="0"/>
              <a:t>What Does the Process of Labor Arbitration Look Like in the Future?</a:t>
            </a:r>
            <a:br>
              <a:rPr lang="en-US" sz="3600" b="1" dirty="0"/>
            </a:br>
            <a:r>
              <a:rPr lang="en-US" sz="3600" b="1" dirty="0"/>
              <a:t>(1:15-2:15 pm ET)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58AB86-36A7-4FFA-9B6B-D42C0AED4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1" descr="image003">
            <a:extLst>
              <a:ext uri="{FF2B5EF4-FFF2-40B4-BE49-F238E27FC236}">
                <a16:creationId xmlns:a16="http://schemas.microsoft.com/office/drawing/2014/main" id="{907FC5BA-CF6F-4C73-AEF4-C8AB96A2B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169" y="3509963"/>
            <a:ext cx="739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4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62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The “Future of Workplace ADR Series” </a:t>
            </a:r>
            <a:br>
              <a:rPr lang="en-US" sz="2800" dirty="0"/>
            </a:br>
            <a:r>
              <a:rPr lang="en-US" sz="2800" dirty="0"/>
              <a:t>is dedicated to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Professor David Lipsky (retired), Cornell University </a:t>
            </a:r>
          </a:p>
          <a:p>
            <a:pPr marL="0" indent="0" algn="ctr">
              <a:buNone/>
            </a:pPr>
            <a:r>
              <a:rPr lang="en-US" dirty="0"/>
              <a:t>Past President of LERA</a:t>
            </a:r>
          </a:p>
          <a:p>
            <a:pPr marL="0" indent="0" algn="ctr">
              <a:buNone/>
            </a:pPr>
            <a:r>
              <a:rPr lang="en-US" dirty="0"/>
              <a:t>(and mentor to hundreds)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FBF903-9AC3-41E1-8EDE-8A87B9635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962" y="2407290"/>
            <a:ext cx="1775924" cy="223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26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Rules of the Road Today</a:t>
            </a:r>
          </a:p>
          <a:p>
            <a:pPr lvl="1"/>
            <a:r>
              <a:rPr lang="en-US" dirty="0"/>
              <a:t>This is a conversation, not a presentation</a:t>
            </a:r>
          </a:p>
          <a:p>
            <a:pPr lvl="1"/>
            <a:r>
              <a:rPr lang="en-US" dirty="0"/>
              <a:t>Enter muted</a:t>
            </a:r>
          </a:p>
          <a:p>
            <a:pPr lvl="1"/>
            <a:r>
              <a:rPr lang="en-US" dirty="0"/>
              <a:t>Stay muted until ready to speak</a:t>
            </a:r>
          </a:p>
          <a:p>
            <a:pPr lvl="1"/>
            <a:r>
              <a:rPr lang="en-US" dirty="0"/>
              <a:t>Initially use chat to pose your questions</a:t>
            </a:r>
          </a:p>
          <a:p>
            <a:pPr lvl="2"/>
            <a:r>
              <a:rPr lang="en-US" dirty="0"/>
              <a:t>We’ve allocated plenty of time for them at the end!</a:t>
            </a:r>
          </a:p>
          <a:p>
            <a:pPr lvl="1"/>
            <a:r>
              <a:rPr lang="en-US" dirty="0"/>
              <a:t>Hold the verbal discussion until the end</a:t>
            </a:r>
          </a:p>
          <a:p>
            <a:pPr lvl="1"/>
            <a:r>
              <a:rPr lang="en-US" dirty="0"/>
              <a:t>This session will be recorded and available on LERA</a:t>
            </a:r>
          </a:p>
          <a:p>
            <a:pPr lvl="1"/>
            <a:r>
              <a:rPr lang="en-US" dirty="0"/>
              <a:t>Must end session on time after 60 minutes</a:t>
            </a: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7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Panelists:</a:t>
            </a:r>
          </a:p>
          <a:p>
            <a:pPr lvl="1"/>
            <a:r>
              <a:rPr lang="en-US" b="1" dirty="0"/>
              <a:t>Jacquelin F. Drucker, Esq. </a:t>
            </a:r>
            <a:r>
              <a:rPr lang="en-US" dirty="0"/>
              <a:t>– Arbitrator</a:t>
            </a:r>
          </a:p>
          <a:p>
            <a:pPr lvl="1"/>
            <a:r>
              <a:rPr lang="en-US" b="1" dirty="0"/>
              <a:t>Christine Newhall – </a:t>
            </a:r>
            <a:r>
              <a:rPr lang="en-US" dirty="0"/>
              <a:t>Senior Vice President, American Arbitration Association</a:t>
            </a:r>
          </a:p>
          <a:p>
            <a:endParaRPr lang="en-US" b="1" dirty="0"/>
          </a:p>
          <a:p>
            <a:r>
              <a:rPr lang="en-US" b="1" dirty="0"/>
              <a:t>Moderator:</a:t>
            </a:r>
          </a:p>
          <a:p>
            <a:pPr lvl="1"/>
            <a:r>
              <a:rPr lang="en-US" b="1" dirty="0"/>
              <a:t>Mark D. Gough </a:t>
            </a:r>
            <a:r>
              <a:rPr lang="en-US" dirty="0"/>
              <a:t>– Assistant Professor of Labor and Employment Relations, Penn State</a:t>
            </a:r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8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5F50-225F-8845-AE8F-20347A2B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269" y="2052976"/>
            <a:ext cx="8825657" cy="1915647"/>
          </a:xfrm>
        </p:spPr>
        <p:txBody>
          <a:bodyPr>
            <a:normAutofit/>
          </a:bodyPr>
          <a:lstStyle/>
          <a:p>
            <a:r>
              <a:rPr lang="en-US" sz="3600" dirty="0"/>
              <a:t>What </a:t>
            </a:r>
            <a:r>
              <a:rPr lang="en-US" sz="3600" b="1" dirty="0"/>
              <a:t>IS</a:t>
            </a:r>
            <a:r>
              <a:rPr lang="en-US" sz="3600" dirty="0"/>
              <a:t> Employment Arbitration?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0065B3-9C09-7549-B1EF-8764CEBCE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4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90C1C-6121-0949-8C08-6DECB395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2" y="1682072"/>
            <a:ext cx="8825659" cy="977766"/>
          </a:xfrm>
        </p:spPr>
        <p:txBody>
          <a:bodyPr>
            <a:normAutofit/>
          </a:bodyPr>
          <a:lstStyle/>
          <a:p>
            <a:r>
              <a:rPr lang="en-US" sz="3600" dirty="0"/>
              <a:t>Does it have a future?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473E2-7602-7641-B904-6E33F7B9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2" y="2316698"/>
            <a:ext cx="8825659" cy="389261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Enforceability of pre-dispute employment arbitration agreements and plans: What will Congress do?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Pending legislation: The Pro Act and the FAIR 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CBAs exempt</a:t>
            </a: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393157-22F1-7642-883C-BDD3DA0C9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7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90C1C-6121-0949-8C08-6DECB395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2" y="1913764"/>
            <a:ext cx="8825659" cy="97776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What Do Future Employment Arbitration Proceedings Look Like?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473E2-7602-7641-B904-6E33F7B9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2" y="2402647"/>
            <a:ext cx="8825659" cy="323809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Long-term use of virtual platforms for hearing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Use of virtual platforms for prehearing steps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Hybrid Hearings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39A6E-2D9A-3347-8499-D18ED0485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3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90C1C-6121-0949-8C08-6DECB395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2176812"/>
            <a:ext cx="9817847" cy="97776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The Employment Arbitration Panel of the American Arbitration Association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473E2-7602-7641-B904-6E33F7B9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3" y="2665695"/>
            <a:ext cx="8825659" cy="389261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Background and standards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Balance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Plans for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Diversity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D6BDD8-9C1B-9043-B035-1C6129ECD2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90C1C-6121-0949-8C08-6DECB395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2" y="1665743"/>
            <a:ext cx="8825659" cy="977766"/>
          </a:xfrm>
        </p:spPr>
        <p:txBody>
          <a:bodyPr>
            <a:normAutofit/>
          </a:bodyPr>
          <a:lstStyle/>
          <a:p>
            <a:r>
              <a:rPr lang="en-US" sz="3600" dirty="0"/>
              <a:t>Accessibility of the Forum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473E2-7602-7641-B904-6E33F7B9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2" y="2423331"/>
            <a:ext cx="8825659" cy="389261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Fulfilling the promise of arbitration in the employment arena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Discovery Protocols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Expedition of proceedings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St. Antoine, “Making Employment Arbitration Fair and Accessible”  </a:t>
            </a:r>
            <a:r>
              <a:rPr lang="en-US" sz="2800" i="1" dirty="0"/>
              <a:t>Penn State Arbitration Law Review </a:t>
            </a:r>
          </a:p>
          <a:p>
            <a:pPr lvl="1"/>
            <a:endParaRPr lang="en-US" sz="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BC9EDB-BAFB-AD41-9EA4-14D50C2BC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2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355</Words>
  <Application>Microsoft Macintosh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The Future of the Employment Arbitration</vt:lpstr>
      <vt:lpstr>PowerPoint Presentation</vt:lpstr>
      <vt:lpstr>PowerPoint Presentation</vt:lpstr>
      <vt:lpstr>PowerPoint Presentation</vt:lpstr>
      <vt:lpstr>What IS Employment Arbitration? </vt:lpstr>
      <vt:lpstr>Does it have a future? </vt:lpstr>
      <vt:lpstr>What Do Future Employment Arbitration Proceedings Look Like? </vt:lpstr>
      <vt:lpstr>The Employment Arbitration Panel of the American Arbitration Association </vt:lpstr>
      <vt:lpstr>Accessibility of the Forum</vt:lpstr>
      <vt:lpstr>What Does the Future Hold for Pro Se Parties? </vt:lpstr>
      <vt:lpstr>     What is the Outlook for Multiple-Case Filings?  </vt:lpstr>
      <vt:lpstr>Update on your chat comments</vt:lpstr>
      <vt:lpstr>PowerPoint Presentation</vt:lpstr>
      <vt:lpstr>Up Next:  What Does the Process of Labor Arbitration Look Like in the Future? (1:15-2:15 pm 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Employment Arbitration</dc:title>
  <dc:creator>Nicole Ferguson</dc:creator>
  <cp:lastModifiedBy>Microsoft Office User</cp:lastModifiedBy>
  <cp:revision>12</cp:revision>
  <dcterms:created xsi:type="dcterms:W3CDTF">2021-03-16T16:05:46Z</dcterms:created>
  <dcterms:modified xsi:type="dcterms:W3CDTF">2021-03-18T13:46:53Z</dcterms:modified>
</cp:coreProperties>
</file>