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  <p:sldId id="271" r:id="rId7"/>
    <p:sldId id="260" r:id="rId8"/>
    <p:sldId id="262" r:id="rId9"/>
    <p:sldId id="261" r:id="rId10"/>
    <p:sldId id="263" r:id="rId11"/>
    <p:sldId id="268" r:id="rId12"/>
    <p:sldId id="270" r:id="rId13"/>
    <p:sldId id="269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1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9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8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2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3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4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97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9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2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E66BD-190B-49ED-841F-88C1CCB575E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2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B59F62-486D-47E9-8EAA-9FA2F7D73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u="sng" dirty="0"/>
              <a:t>The Future of the Labor Arbitration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1AB82-F308-491F-A21B-47C1CFA6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217295"/>
            <a:ext cx="10175630" cy="101051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What Does the next 10-15 Years Look Like?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80B08F-4143-4370-B324-96BB4D13C1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54" y="3158697"/>
            <a:ext cx="10515595" cy="239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469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2B7D2F-ED9D-40AA-9AD4-EFBCF9838D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Adjourn and 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58AB86-36A7-4FFA-9B6B-D42C0AED46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1" descr="image003">
            <a:extLst>
              <a:ext uri="{FF2B5EF4-FFF2-40B4-BE49-F238E27FC236}">
                <a16:creationId xmlns:a16="http://schemas.microsoft.com/office/drawing/2014/main" id="{907FC5BA-CF6F-4C73-AEF4-C8AB96A2B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169" y="3509963"/>
            <a:ext cx="7391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88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62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800" dirty="0"/>
              <a:t>The “Future of Workplace ADR Series” </a:t>
            </a:r>
            <a:br>
              <a:rPr lang="en-US" sz="2800" dirty="0"/>
            </a:br>
            <a:r>
              <a:rPr lang="en-US" sz="2800" dirty="0"/>
              <a:t>is dedicated to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Professor David Lipsky (retired), Cornell University </a:t>
            </a:r>
          </a:p>
          <a:p>
            <a:pPr marL="0" indent="0" algn="ctr">
              <a:buNone/>
            </a:pPr>
            <a:r>
              <a:rPr lang="en-US" dirty="0"/>
              <a:t>Past President of LERA</a:t>
            </a:r>
          </a:p>
          <a:p>
            <a:pPr marL="0" indent="0" algn="ctr">
              <a:buNone/>
            </a:pPr>
            <a:r>
              <a:rPr lang="en-US" dirty="0"/>
              <a:t>(and mentor to hundreds)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FBF903-9AC3-41E1-8EDE-8A87B9635D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4962" y="2407290"/>
            <a:ext cx="1775924" cy="223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35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400" i="1" dirty="0"/>
              <a:t>Design of Discussions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First session is focused on the future of the legal/structural landscape of the labor arbitration process</a:t>
            </a:r>
          </a:p>
          <a:p>
            <a:pPr marL="0" indent="0" algn="ctr">
              <a:buNone/>
            </a:pPr>
            <a:r>
              <a:rPr lang="en-US" b="1" i="1" dirty="0"/>
              <a:t>Second session is focused on the future of process and procedure in arbitration</a:t>
            </a:r>
          </a:p>
          <a:p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26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Rules of the Road Today</a:t>
            </a:r>
          </a:p>
          <a:p>
            <a:pPr lvl="1"/>
            <a:r>
              <a:rPr lang="en-US" dirty="0"/>
              <a:t>This is a conversation, not a presentation</a:t>
            </a:r>
          </a:p>
          <a:p>
            <a:pPr lvl="1"/>
            <a:r>
              <a:rPr lang="en-US" dirty="0"/>
              <a:t>Enter muted</a:t>
            </a:r>
          </a:p>
          <a:p>
            <a:pPr lvl="1"/>
            <a:r>
              <a:rPr lang="en-US" dirty="0"/>
              <a:t>Stay muted until ready to speak</a:t>
            </a:r>
          </a:p>
          <a:p>
            <a:pPr lvl="1"/>
            <a:r>
              <a:rPr lang="en-US" dirty="0"/>
              <a:t>Initially use chat to pose your questions</a:t>
            </a:r>
          </a:p>
          <a:p>
            <a:pPr lvl="1"/>
            <a:r>
              <a:rPr lang="en-US" dirty="0"/>
              <a:t>Hold the verbal discussion until the end</a:t>
            </a:r>
          </a:p>
          <a:p>
            <a:pPr lvl="1"/>
            <a:r>
              <a:rPr lang="en-US" dirty="0"/>
              <a:t>This session will be recorded and available on LERA</a:t>
            </a:r>
          </a:p>
          <a:p>
            <a:pPr lvl="1"/>
            <a:r>
              <a:rPr lang="en-US" dirty="0"/>
              <a:t>Must end session on time after 60 minutes</a:t>
            </a:r>
          </a:p>
          <a:p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66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Panelists:</a:t>
            </a:r>
          </a:p>
          <a:p>
            <a:pPr lvl="1"/>
            <a:r>
              <a:rPr lang="en-US" b="1" dirty="0"/>
              <a:t>Arthur Pearlstein </a:t>
            </a:r>
            <a:r>
              <a:rPr lang="en-US" dirty="0"/>
              <a:t>– Director </a:t>
            </a:r>
            <a:r>
              <a:rPr lang="en-US"/>
              <a:t>of Arbitration, </a:t>
            </a:r>
            <a:r>
              <a:rPr lang="en-US" dirty="0"/>
              <a:t>Federal Mediation and Conciliation Service</a:t>
            </a:r>
          </a:p>
          <a:p>
            <a:pPr lvl="1"/>
            <a:r>
              <a:rPr lang="en-US" b="1" dirty="0"/>
              <a:t>Frank Binda – </a:t>
            </a:r>
            <a:r>
              <a:rPr lang="en-US" dirty="0"/>
              <a:t>Assistant Vice President, American Arbitration Association</a:t>
            </a:r>
          </a:p>
          <a:p>
            <a:pPr lvl="1"/>
            <a:r>
              <a:rPr lang="en-US" b="1" dirty="0"/>
              <a:t>Jeanne Charles - </a:t>
            </a:r>
            <a:r>
              <a:rPr lang="en-US" dirty="0"/>
              <a:t>Arbitrator and Mediator, NAA Member</a:t>
            </a:r>
          </a:p>
          <a:p>
            <a:r>
              <a:rPr lang="en-US" b="1" dirty="0"/>
              <a:t>Moderator:</a:t>
            </a:r>
          </a:p>
          <a:p>
            <a:pPr lvl="1"/>
            <a:r>
              <a:rPr lang="en-US" b="1" dirty="0"/>
              <a:t>Mark C. Travis </a:t>
            </a:r>
            <a:r>
              <a:rPr lang="en-US" dirty="0"/>
              <a:t>– Arbitrator and Mediator, Travis ADR Services, LLC. NAA Member.</a:t>
            </a:r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43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The Virtual Process</a:t>
            </a:r>
          </a:p>
          <a:p>
            <a:pPr lvl="1"/>
            <a:r>
              <a:rPr lang="en-US" sz="2600" dirty="0"/>
              <a:t>Will virtual arbitration (or hybrid) remain the norm? How will it change the process?</a:t>
            </a:r>
          </a:p>
          <a:p>
            <a:pPr lvl="1"/>
            <a:r>
              <a:rPr lang="en-US" sz="2600" dirty="0"/>
              <a:t>Will hearings become paperless?</a:t>
            </a:r>
          </a:p>
          <a:p>
            <a:pPr lvl="1"/>
            <a:r>
              <a:rPr lang="en-US" sz="2600" dirty="0"/>
              <a:t>Will utilization of court reporters decrease with recordings?</a:t>
            </a:r>
          </a:p>
          <a:p>
            <a:pPr lvl="1"/>
            <a:r>
              <a:rPr lang="en-US" sz="2600" dirty="0"/>
              <a:t>Will we see increasing legalization/formalization?</a:t>
            </a:r>
          </a:p>
          <a:p>
            <a:pPr lvl="1"/>
            <a:r>
              <a:rPr lang="en-US" sz="2600" dirty="0"/>
              <a:t>Will pre-hearing conferences (document and witness exchange) become the norm?</a:t>
            </a:r>
          </a:p>
          <a:p>
            <a:pPr lvl="1"/>
            <a:r>
              <a:rPr lang="en-US" sz="2600" dirty="0"/>
              <a:t>Will it offer more opportunity for early resolution?</a:t>
            </a:r>
          </a:p>
          <a:p>
            <a:pPr lvl="1"/>
            <a:r>
              <a:rPr lang="en-US" sz="2600" dirty="0"/>
              <a:t>What involvement will administering agencies have in virtual process?</a:t>
            </a:r>
          </a:p>
          <a:p>
            <a:pPr lvl="1"/>
            <a:endParaRPr lang="en-US" sz="2600" dirty="0"/>
          </a:p>
          <a:p>
            <a:pPr lvl="1"/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44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Innovation and Expansion in the Practice</a:t>
            </a:r>
          </a:p>
          <a:p>
            <a:pPr lvl="1"/>
            <a:r>
              <a:rPr lang="en-US" sz="2600" dirty="0"/>
              <a:t>What will be the role of administering agencies in diversity and inclusion?</a:t>
            </a:r>
          </a:p>
          <a:p>
            <a:pPr lvl="1"/>
            <a:r>
              <a:rPr lang="en-US" sz="2600" dirty="0"/>
              <a:t>Will the pool of diverse neutrals bring new skills?</a:t>
            </a:r>
          </a:p>
          <a:p>
            <a:pPr lvl="1"/>
            <a:r>
              <a:rPr lang="en-US" sz="2600" dirty="0"/>
              <a:t>What is the possibility of increased use of med/arb, grievance mediation or expedited arbitration?</a:t>
            </a:r>
          </a:p>
          <a:p>
            <a:pPr lvl="1"/>
            <a:endParaRPr lang="en-US" b="1" u="sng" dirty="0"/>
          </a:p>
          <a:p>
            <a:pPr lvl="1"/>
            <a:endParaRPr lang="en-US" b="1" u="sng" dirty="0"/>
          </a:p>
          <a:p>
            <a:pPr lvl="1"/>
            <a:endParaRPr lang="en-US" sz="2200" dirty="0"/>
          </a:p>
          <a:p>
            <a:pPr lvl="1"/>
            <a:endParaRPr lang="en-US" b="1" u="sng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94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31F78B-5F08-4577-860F-AD2F4DA6E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29894"/>
          </a:xfrm>
        </p:spPr>
        <p:txBody>
          <a:bodyPr>
            <a:normAutofit/>
          </a:bodyPr>
          <a:lstStyle/>
          <a:p>
            <a:r>
              <a:rPr lang="en-US" sz="4400" b="1" dirty="0"/>
              <a:t>Update on your chat comments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A3767E3-4B4D-45DA-A0CF-2213DDA31E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Chat monitor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88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/>
              <a:t>You are invited to join LERA as a national member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 - And complimentary membership in the </a:t>
            </a:r>
          </a:p>
          <a:p>
            <a:pPr marL="0" indent="0" algn="ctr">
              <a:buNone/>
            </a:pPr>
            <a:r>
              <a:rPr lang="en-US" dirty="0"/>
              <a:t>LERA Dispute Resolution Section (DRS)</a:t>
            </a:r>
          </a:p>
          <a:p>
            <a:pPr marL="0" indent="0" algn="ctr">
              <a:buNone/>
            </a:pPr>
            <a:r>
              <a:rPr lang="en-US" dirty="0"/>
              <a:t>-Also look for your local LERA chapter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310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B5698075C8174DB119D5B9E1BB821E" ma:contentTypeVersion="13" ma:contentTypeDescription="Create a new document." ma:contentTypeScope="" ma:versionID="2a067afa95db9613843eadddf9d12b7c">
  <xsd:schema xmlns:xsd="http://www.w3.org/2001/XMLSchema" xmlns:xs="http://www.w3.org/2001/XMLSchema" xmlns:p="http://schemas.microsoft.com/office/2006/metadata/properties" xmlns:ns3="7938ca9b-3a5f-4a40-b4ad-d97d171320f3" xmlns:ns4="2a45331d-4c36-44b1-889e-49f9c9669c9d" targetNamespace="http://schemas.microsoft.com/office/2006/metadata/properties" ma:root="true" ma:fieldsID="666a7be8859a13586253e06206248ff1" ns3:_="" ns4:_="">
    <xsd:import namespace="7938ca9b-3a5f-4a40-b4ad-d97d171320f3"/>
    <xsd:import namespace="2a45331d-4c36-44b1-889e-49f9c9669c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8ca9b-3a5f-4a40-b4ad-d97d171320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45331d-4c36-44b1-889e-49f9c9669c9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A466F6-4C44-432B-A1EA-CA36AF7037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F1F07B-6ACB-4B1B-8672-78740E870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38ca9b-3a5f-4a40-b4ad-d97d171320f3"/>
    <ds:schemaRef ds:uri="2a45331d-4c36-44b1-889e-49f9c9669c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38AF05-B86B-4E5A-8406-56AA6DA659EE}">
  <ds:schemaRefs>
    <ds:schemaRef ds:uri="http://schemas.microsoft.com/office/2006/documentManagement/types"/>
    <ds:schemaRef ds:uri="http://purl.org/dc/elements/1.1/"/>
    <ds:schemaRef ds:uri="7938ca9b-3a5f-4a40-b4ad-d97d171320f3"/>
    <ds:schemaRef ds:uri="http://schemas.microsoft.com/office/infopath/2007/PartnerControls"/>
    <ds:schemaRef ds:uri="http://schemas.openxmlformats.org/package/2006/metadata/core-properties"/>
    <ds:schemaRef ds:uri="2a45331d-4c36-44b1-889e-49f9c9669c9d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350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The Future of the Labor Arbitration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Update on your chat comments</vt:lpstr>
      <vt:lpstr>PowerPoint Presentation</vt:lpstr>
      <vt:lpstr>Adjourn and thank you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Emily Elizabeth</dc:creator>
  <cp:lastModifiedBy>Mark Travis</cp:lastModifiedBy>
  <cp:revision>9</cp:revision>
  <cp:lastPrinted>2021-03-08T18:37:31Z</cp:lastPrinted>
  <dcterms:created xsi:type="dcterms:W3CDTF">2021-01-12T01:22:55Z</dcterms:created>
  <dcterms:modified xsi:type="dcterms:W3CDTF">2021-03-11T16:35:07Z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0x010100B8B5698075C8174DB119D5B9E1BB821E</vt:lpwstr>
  </property>
</Properties>
</file>