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9" r:id="rId6"/>
    <p:sldId id="260" r:id="rId7"/>
    <p:sldId id="267" r:id="rId8"/>
    <p:sldId id="262" r:id="rId9"/>
    <p:sldId id="261" r:id="rId10"/>
    <p:sldId id="263" r:id="rId11"/>
    <p:sldId id="264" r:id="rId12"/>
    <p:sldId id="268" r:id="rId13"/>
    <p:sldId id="265" r:id="rId14"/>
    <p:sldId id="269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Travis" userId="df9543a5-7145-4c0b-af4e-2e1a23d8b04d" providerId="ADAL" clId="{17723548-697E-440D-83D6-DC5899DB785D}"/>
    <pc:docChg chg="modSld">
      <pc:chgData name="Mark Travis" userId="df9543a5-7145-4c0b-af4e-2e1a23d8b04d" providerId="ADAL" clId="{17723548-697E-440D-83D6-DC5899DB785D}" dt="2021-03-17T12:10:11.303" v="11" actId="20577"/>
      <pc:docMkLst>
        <pc:docMk/>
      </pc:docMkLst>
      <pc:sldChg chg="modSp mod">
        <pc:chgData name="Mark Travis" userId="df9543a5-7145-4c0b-af4e-2e1a23d8b04d" providerId="ADAL" clId="{17723548-697E-440D-83D6-DC5899DB785D}" dt="2021-03-17T12:10:11.303" v="11" actId="20577"/>
        <pc:sldMkLst>
          <pc:docMk/>
          <pc:sldMk cId="179244628" sldId="261"/>
        </pc:sldMkLst>
        <pc:spChg chg="mod">
          <ac:chgData name="Mark Travis" userId="df9543a5-7145-4c0b-af4e-2e1a23d8b04d" providerId="ADAL" clId="{17723548-697E-440D-83D6-DC5899DB785D}" dt="2021-03-17T12:10:11.303" v="11" actId="20577"/>
          <ac:spMkLst>
            <pc:docMk/>
            <pc:sldMk cId="179244628" sldId="261"/>
            <ac:spMk id="3" creationId="{8205F63A-2993-4EEF-ACC4-755E755DCD2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9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6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8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2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34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4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497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23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98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47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E66BD-190B-49ED-841F-88C1CCB575EA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2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E66BD-190B-49ED-841F-88C1CCB575EA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FB295-CE34-4826-99B9-EEF9B5B22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82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B59F62-486D-47E9-8EAA-9FA2F7D73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b="1" u="sng" dirty="0"/>
              <a:t>The Future Landscape of Labor Arbitration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1AB82-F308-491F-A21B-47C1CFA69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184" y="1217295"/>
            <a:ext cx="10175630" cy="101051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What Does it Look Like?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80B08F-4143-4370-B324-96BB4D13C1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54" y="3158697"/>
            <a:ext cx="10515595" cy="239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469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807B5-3437-43C1-9329-6C2C86D4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F63A-2993-4EEF-ACC4-755E755DC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b="1" dirty="0"/>
              <a:t>You are invited to join LERA as a national member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 - And complimentary membership in the </a:t>
            </a:r>
          </a:p>
          <a:p>
            <a:pPr marL="0" indent="0" algn="ctr">
              <a:buNone/>
            </a:pPr>
            <a:r>
              <a:rPr lang="en-US" dirty="0"/>
              <a:t>LERA Dispute Resolution Section (DRS)</a:t>
            </a:r>
          </a:p>
          <a:p>
            <a:pPr marL="0" indent="0" algn="ctr">
              <a:buNone/>
            </a:pPr>
            <a:r>
              <a:rPr lang="en-US" dirty="0"/>
              <a:t>-Also look for your local LERA chapter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346658-93A1-4A45-8F0B-2D5BF1A0E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972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2B7D2F-ED9D-40AA-9AD4-EFBCF9838D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Adjourn and thank you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58AB86-36A7-4FFA-9B6B-D42C0AED46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1" descr="image003">
            <a:extLst>
              <a:ext uri="{FF2B5EF4-FFF2-40B4-BE49-F238E27FC236}">
                <a16:creationId xmlns:a16="http://schemas.microsoft.com/office/drawing/2014/main" id="{907FC5BA-CF6F-4C73-AEF4-C8AB96A2B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169" y="3509963"/>
            <a:ext cx="7391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088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807B5-3437-43C1-9329-6C2C86D4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F63A-2993-4EEF-ACC4-755E755DC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5620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800" dirty="0"/>
              <a:t>The “Future of Workplace ADR Series” </a:t>
            </a:r>
            <a:br>
              <a:rPr lang="en-US" sz="2800" dirty="0"/>
            </a:br>
            <a:r>
              <a:rPr lang="en-US" sz="2800" dirty="0"/>
              <a:t>is dedicated to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Professor David Lipsky (retired), Cornell University </a:t>
            </a:r>
          </a:p>
          <a:p>
            <a:pPr marL="0" indent="0" algn="ctr">
              <a:buNone/>
            </a:pPr>
            <a:r>
              <a:rPr lang="en-US" dirty="0"/>
              <a:t>Past President of LERA</a:t>
            </a:r>
          </a:p>
          <a:p>
            <a:pPr marL="0" indent="0" algn="ctr">
              <a:buNone/>
            </a:pPr>
            <a:r>
              <a:rPr lang="en-US" dirty="0"/>
              <a:t>(and mentor to hundreds)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346658-93A1-4A45-8F0B-2D5BF1A0E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3FBF903-9AC3-41E1-8EDE-8A87B9635D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4962" y="2407290"/>
            <a:ext cx="1775924" cy="2236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350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807B5-3437-43C1-9329-6C2C86D4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F63A-2993-4EEF-ACC4-755E755DC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400" i="1" dirty="0"/>
              <a:t>Design of Discussions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i="1" dirty="0"/>
              <a:t>First session is focused on the future of the legal/structural landscape of the arbitration process</a:t>
            </a:r>
          </a:p>
          <a:p>
            <a:pPr marL="0" indent="0" algn="ctr">
              <a:buNone/>
            </a:pPr>
            <a:r>
              <a:rPr lang="en-US" dirty="0"/>
              <a:t>Second session is focused on the future of process and procedure in arbitration</a:t>
            </a:r>
          </a:p>
          <a:p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346658-93A1-4A45-8F0B-2D5BF1A0E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666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807B5-3437-43C1-9329-6C2C86D4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F63A-2993-4EEF-ACC4-755E755DC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Rules of the Road Today</a:t>
            </a:r>
          </a:p>
          <a:p>
            <a:endParaRPr lang="en-US" b="1" u="sng" dirty="0"/>
          </a:p>
          <a:p>
            <a:pPr marL="0" indent="0">
              <a:buNone/>
            </a:pPr>
            <a:r>
              <a:rPr lang="en-US" dirty="0"/>
              <a:t>This is a conversation, not a presentation</a:t>
            </a:r>
          </a:p>
          <a:p>
            <a:pPr lvl="1"/>
            <a:r>
              <a:rPr lang="en-US" dirty="0"/>
              <a:t>Enter muted</a:t>
            </a:r>
          </a:p>
          <a:p>
            <a:pPr lvl="1"/>
            <a:r>
              <a:rPr lang="en-US" dirty="0"/>
              <a:t>Stay muted until ready to speak</a:t>
            </a:r>
          </a:p>
          <a:p>
            <a:pPr lvl="1"/>
            <a:r>
              <a:rPr lang="en-US" dirty="0"/>
              <a:t>Initially use chat to pose your questions</a:t>
            </a:r>
          </a:p>
          <a:p>
            <a:pPr lvl="1"/>
            <a:r>
              <a:rPr lang="en-US" dirty="0"/>
              <a:t>Hold the verbal discussion until the end</a:t>
            </a:r>
          </a:p>
          <a:p>
            <a:pPr lvl="1"/>
            <a:r>
              <a:rPr lang="en-US" dirty="0"/>
              <a:t>This session will be recorded and available on LERA</a:t>
            </a:r>
          </a:p>
          <a:p>
            <a:pPr lvl="1"/>
            <a:r>
              <a:rPr lang="en-US" dirty="0"/>
              <a:t>Must end session on time after 60 minutes</a:t>
            </a:r>
          </a:p>
          <a:p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346658-93A1-4A45-8F0B-2D5BF1A0E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621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807B5-3437-43C1-9329-6C2C86D4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F63A-2993-4EEF-ACC4-755E755DC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Panelists:</a:t>
            </a:r>
          </a:p>
          <a:p>
            <a:pPr lvl="1"/>
            <a:r>
              <a:rPr lang="en-US" b="1" dirty="0"/>
              <a:t>Stephen Befort – </a:t>
            </a:r>
            <a:r>
              <a:rPr lang="en-US" dirty="0"/>
              <a:t>Gray, Plant, </a:t>
            </a:r>
            <a:r>
              <a:rPr lang="en-US" dirty="0" err="1"/>
              <a:t>Mooty</a:t>
            </a:r>
            <a:r>
              <a:rPr lang="en-US" dirty="0"/>
              <a:t>, </a:t>
            </a:r>
            <a:r>
              <a:rPr lang="en-US" dirty="0" err="1"/>
              <a:t>Mooty</a:t>
            </a:r>
            <a:r>
              <a:rPr lang="en-US" dirty="0"/>
              <a:t>, &amp; Bennett Professor of Law, University of Minnesota Law School. NAA Member</a:t>
            </a:r>
          </a:p>
          <a:p>
            <a:pPr lvl="1"/>
            <a:r>
              <a:rPr lang="en-US" b="1" dirty="0"/>
              <a:t>Martin H. Malin - </a:t>
            </a:r>
            <a:r>
              <a:rPr lang="en-US" dirty="0"/>
              <a:t>Martin H. Malin, Professor of Law and Co-Director, Institute for Law and the Workplace, Chicago-Kent College of Law, Illinois Institute of Technology. NAA Member.</a:t>
            </a:r>
          </a:p>
          <a:p>
            <a:pPr lvl="1"/>
            <a:r>
              <a:rPr lang="en-US" b="1" dirty="0"/>
              <a:t>Christine Newhall </a:t>
            </a:r>
            <a:r>
              <a:rPr lang="en-US" dirty="0"/>
              <a:t>– Senior Vice President, American Arbitration Association</a:t>
            </a:r>
          </a:p>
          <a:p>
            <a:r>
              <a:rPr lang="en-US" b="1" dirty="0"/>
              <a:t>Moderator:</a:t>
            </a:r>
          </a:p>
          <a:p>
            <a:pPr lvl="1"/>
            <a:r>
              <a:rPr lang="en-US" b="1" dirty="0"/>
              <a:t>Mark C. Travis </a:t>
            </a:r>
            <a:r>
              <a:rPr lang="en-US" dirty="0"/>
              <a:t>– Arbitrator and Mediator, Travis ADR Services, LLC. NAA Member.</a:t>
            </a:r>
          </a:p>
          <a:p>
            <a:endParaRPr lang="en-US" dirty="0"/>
          </a:p>
          <a:p>
            <a:endParaRPr lang="en-US" b="1" dirty="0"/>
          </a:p>
          <a:p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346658-93A1-4A45-8F0B-2D5BF1A0E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543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807B5-3437-43C1-9329-6C2C86D4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F63A-2993-4EEF-ACC4-755E755DC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The Legal/Political Perspective</a:t>
            </a:r>
          </a:p>
          <a:p>
            <a:pPr lvl="1"/>
            <a:r>
              <a:rPr lang="en-US" sz="2600" dirty="0"/>
              <a:t>Will more state governments try to eliminate public sector collective bargaining?</a:t>
            </a:r>
          </a:p>
          <a:p>
            <a:pPr lvl="1"/>
            <a:r>
              <a:rPr lang="en-US" sz="2600" dirty="0"/>
              <a:t>Will more state governments enact right-to-work laws?</a:t>
            </a:r>
          </a:p>
          <a:p>
            <a:pPr lvl="1"/>
            <a:r>
              <a:rPr lang="en-US" sz="2600" dirty="0"/>
              <a:t>What changes can we anticipate in arbitration of police misconduct conduct cases? Will it reduce arbitrator discretion?</a:t>
            </a:r>
          </a:p>
          <a:p>
            <a:pPr lvl="1"/>
            <a:r>
              <a:rPr lang="en-US" sz="2600" dirty="0"/>
              <a:t>Will we see changes in SCOTUS deference to labor arbitration awards and/or the Trilogy?</a:t>
            </a:r>
          </a:p>
          <a:p>
            <a:pPr lvl="1"/>
            <a:r>
              <a:rPr lang="en-US" sz="2600" dirty="0"/>
              <a:t>What changes can be expected in federal sector labor arbitration?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346658-93A1-4A45-8F0B-2D5BF1A0E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44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807B5-3437-43C1-9329-6C2C86D4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F63A-2993-4EEF-ACC4-755E755DC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The Broader Profession</a:t>
            </a:r>
          </a:p>
          <a:p>
            <a:pPr lvl="1"/>
            <a:r>
              <a:rPr lang="en-US" sz="2600" dirty="0"/>
              <a:t>What changes will be seen in diversity initiatives? What impact will those have on the profession?</a:t>
            </a:r>
          </a:p>
          <a:p>
            <a:pPr lvl="1"/>
            <a:r>
              <a:rPr lang="en-US" sz="2600" dirty="0"/>
              <a:t>What roles will the parties play in these changes?</a:t>
            </a:r>
          </a:p>
          <a:p>
            <a:pPr lvl="1"/>
            <a:r>
              <a:rPr lang="en-US" sz="2600" dirty="0"/>
              <a:t>Will eligibility standards will be affected?</a:t>
            </a:r>
          </a:p>
          <a:p>
            <a:pPr lvl="1"/>
            <a:endParaRPr lang="en-US" b="1" u="sng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346658-93A1-4A45-8F0B-2D5BF1A0E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094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807B5-3437-43C1-9329-6C2C86D4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F63A-2993-4EEF-ACC4-755E755DC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Increasing Legalization in Arbitration?</a:t>
            </a:r>
          </a:p>
          <a:p>
            <a:pPr lvl="1"/>
            <a:r>
              <a:rPr lang="en-US" sz="2600" dirty="0"/>
              <a:t>Will labor arbitration suffer from increasing legalization, </a:t>
            </a:r>
            <a:r>
              <a:rPr lang="en-US" sz="2600" i="1" dirty="0"/>
              <a:t>a la </a:t>
            </a:r>
            <a:r>
              <a:rPr lang="en-US" sz="2600" dirty="0"/>
              <a:t>employment arbitration?</a:t>
            </a:r>
          </a:p>
          <a:p>
            <a:pPr lvl="1"/>
            <a:r>
              <a:rPr lang="en-US" sz="2600" dirty="0"/>
              <a:t>With concentration in certain sectors, will ad hoc selection become more the norm?</a:t>
            </a:r>
          </a:p>
          <a:p>
            <a:pPr lvl="1"/>
            <a:r>
              <a:rPr lang="en-US" sz="2600" dirty="0"/>
              <a:t>Has there been a shift in the 80/20 rule – in either direction?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346658-93A1-4A45-8F0B-2D5BF1A0E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795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931F78B-5F08-4577-860F-AD2F4DA6E4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29894"/>
          </a:xfrm>
        </p:spPr>
        <p:txBody>
          <a:bodyPr>
            <a:normAutofit/>
          </a:bodyPr>
          <a:lstStyle/>
          <a:p>
            <a:r>
              <a:rPr lang="en-US" sz="4400" b="1" dirty="0"/>
              <a:t>Update on your chat comments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A3767E3-4B4D-45DA-A0CF-2213DDA31E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Chat monitor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188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B5698075C8174DB119D5B9E1BB821E" ma:contentTypeVersion="13" ma:contentTypeDescription="Create a new document." ma:contentTypeScope="" ma:versionID="2a067afa95db9613843eadddf9d12b7c">
  <xsd:schema xmlns:xsd="http://www.w3.org/2001/XMLSchema" xmlns:xs="http://www.w3.org/2001/XMLSchema" xmlns:p="http://schemas.microsoft.com/office/2006/metadata/properties" xmlns:ns3="7938ca9b-3a5f-4a40-b4ad-d97d171320f3" xmlns:ns4="2a45331d-4c36-44b1-889e-49f9c9669c9d" targetNamespace="http://schemas.microsoft.com/office/2006/metadata/properties" ma:root="true" ma:fieldsID="666a7be8859a13586253e06206248ff1" ns3:_="" ns4:_="">
    <xsd:import namespace="7938ca9b-3a5f-4a40-b4ad-d97d171320f3"/>
    <xsd:import namespace="2a45331d-4c36-44b1-889e-49f9c9669c9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8ca9b-3a5f-4a40-b4ad-d97d171320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45331d-4c36-44b1-889e-49f9c9669c9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38AF05-B86B-4E5A-8406-56AA6DA659EE}">
  <ds:schemaRefs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2a45331d-4c36-44b1-889e-49f9c9669c9d"/>
    <ds:schemaRef ds:uri="7938ca9b-3a5f-4a40-b4ad-d97d171320f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3A466F6-4C44-432B-A1EA-CA36AF7037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F1F07B-6ACB-4B1B-8672-78740E8700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38ca9b-3a5f-4a40-b4ad-d97d171320f3"/>
    <ds:schemaRef ds:uri="2a45331d-4c36-44b1-889e-49f9c9669c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420</Words>
  <Application>Microsoft Office PowerPoint</Application>
  <PresentationFormat>Widescreen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The Future Landscape of Labor Arbitration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Update on your chat comments</vt:lpstr>
      <vt:lpstr>PowerPoint Presentation</vt:lpstr>
      <vt:lpstr>Adjourn and thank you</vt:lpstr>
    </vt:vector>
  </TitlesOfParts>
  <Company>University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Emily Elizabeth</dc:creator>
  <cp:lastModifiedBy>Mark Travis</cp:lastModifiedBy>
  <cp:revision>14</cp:revision>
  <cp:lastPrinted>2021-03-08T18:37:12Z</cp:lastPrinted>
  <dcterms:created xsi:type="dcterms:W3CDTF">2021-01-12T01:22:55Z</dcterms:created>
  <dcterms:modified xsi:type="dcterms:W3CDTF">2021-03-17T12:10:27Z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0x010100B8B5698075C8174DB119D5B9E1BB821E</vt:lpwstr>
  </property>
</Properties>
</file>