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56" r:id="rId5"/>
    <p:sldId id="268" r:id="rId6"/>
    <p:sldId id="262" r:id="rId7"/>
    <p:sldId id="263" r:id="rId8"/>
    <p:sldId id="264" r:id="rId9"/>
    <p:sldId id="271" r:id="rId10"/>
    <p:sldId id="284" r:id="rId11"/>
    <p:sldId id="285" r:id="rId12"/>
    <p:sldId id="282" r:id="rId13"/>
    <p:sldId id="283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60" r:id="rId22"/>
    <p:sldId id="272" r:id="rId23"/>
    <p:sldId id="26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C6AD8-1E49-47D9-9B9A-EE4CB6994301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8D921-E32C-49C4-A1E1-83F52AFE1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73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BC1473-E3DD-44F6-9742-12A9EE6DAD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7481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9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6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8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2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34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4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97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3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9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47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2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E66BD-190B-49ED-841F-88C1CCB575E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2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60120" y="1881962"/>
            <a:ext cx="1005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The “Future of Workplace ADR Series” is dedicated to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619" y="2619376"/>
            <a:ext cx="1851541" cy="221170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691640" y="5224046"/>
            <a:ext cx="88087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02060"/>
                </a:solidFill>
              </a:rPr>
              <a:t>Professor David </a:t>
            </a:r>
            <a:r>
              <a:rPr lang="en-US" sz="2800" dirty="0" err="1">
                <a:solidFill>
                  <a:srgbClr val="002060"/>
                </a:solidFill>
              </a:rPr>
              <a:t>Lipsky</a:t>
            </a:r>
            <a:r>
              <a:rPr lang="en-US" sz="2800" dirty="0">
                <a:solidFill>
                  <a:srgbClr val="002060"/>
                </a:solidFill>
              </a:rPr>
              <a:t> (retired), Cornell University </a:t>
            </a:r>
          </a:p>
          <a:p>
            <a:pPr algn="ctr"/>
            <a:r>
              <a:rPr lang="en-US" sz="2800" dirty="0">
                <a:solidFill>
                  <a:srgbClr val="002060"/>
                </a:solidFill>
              </a:rPr>
              <a:t>Past President of LERA</a:t>
            </a:r>
          </a:p>
          <a:p>
            <a:pPr algn="ctr"/>
            <a:r>
              <a:rPr lang="en-US" sz="2800" dirty="0">
                <a:solidFill>
                  <a:srgbClr val="002060"/>
                </a:solidFill>
              </a:rPr>
              <a:t>(and mentor to hundreds)</a:t>
            </a:r>
          </a:p>
        </p:txBody>
      </p:sp>
    </p:spTree>
    <p:extLst>
      <p:ext uri="{BB962C8B-B14F-4D97-AF65-F5344CB8AC3E}">
        <p14:creationId xmlns:p14="http://schemas.microsoft.com/office/powerpoint/2010/main" val="3410211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76612" y="2046077"/>
            <a:ext cx="943876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Word Cloud</a:t>
            </a:r>
          </a:p>
          <a:p>
            <a:pPr algn="ctr"/>
            <a:endParaRPr lang="en-US" sz="1400" dirty="0"/>
          </a:p>
          <a:p>
            <a:pPr algn="ctr"/>
            <a:r>
              <a:rPr lang="en-US" sz="3200" i="1" dirty="0"/>
              <a:t>What </a:t>
            </a:r>
            <a:r>
              <a:rPr lang="en-US" sz="3200" b="1" i="1" u="sng" dirty="0"/>
              <a:t>single word </a:t>
            </a:r>
            <a:r>
              <a:rPr lang="en-US" sz="3200" i="1" dirty="0"/>
              <a:t>describes an </a:t>
            </a:r>
          </a:p>
          <a:p>
            <a:pPr algn="ctr"/>
            <a:r>
              <a:rPr lang="en-US" sz="3200" i="1" dirty="0"/>
              <a:t>essential feature of effective workplace mediation?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97768" y="4314007"/>
            <a:ext cx="6396453" cy="1661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Click on the link in the chat box and place </a:t>
            </a:r>
            <a:r>
              <a:rPr lang="en-US" sz="2800" b="1" dirty="0"/>
              <a:t>one word </a:t>
            </a:r>
            <a:r>
              <a:rPr lang="en-US" sz="2800" dirty="0"/>
              <a:t>in the Poll Everywhere poll  (you do not have to enter your name)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430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flipH="1">
            <a:off x="4732018" y="3200400"/>
            <a:ext cx="32689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Danielle Carne</a:t>
            </a:r>
          </a:p>
        </p:txBody>
      </p:sp>
    </p:spTree>
    <p:extLst>
      <p:ext uri="{BB962C8B-B14F-4D97-AF65-F5344CB8AC3E}">
        <p14:creationId xmlns:p14="http://schemas.microsoft.com/office/powerpoint/2010/main" val="3196318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63162" y="2198578"/>
            <a:ext cx="10465675" cy="3340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u="sng" dirty="0"/>
              <a:t>Interesting Features of the Virtual Meeting Space</a:t>
            </a:r>
            <a:endParaRPr lang="en-US" sz="2800" i="1" dirty="0"/>
          </a:p>
          <a:p>
            <a:pPr marL="514350" indent="-514350">
              <a:lnSpc>
                <a:spcPct val="200000"/>
              </a:lnSpc>
              <a:buAutoNum type="arabicParenR"/>
            </a:pPr>
            <a:r>
              <a:rPr lang="en-US" sz="3200" i="1" dirty="0"/>
              <a:t>Access</a:t>
            </a:r>
          </a:p>
          <a:p>
            <a:pPr marL="514350" indent="-514350">
              <a:lnSpc>
                <a:spcPct val="200000"/>
              </a:lnSpc>
              <a:buAutoNum type="arabicParenR"/>
            </a:pPr>
            <a:r>
              <a:rPr lang="en-US" sz="3200" i="1" dirty="0"/>
              <a:t>Attention Span &amp; Focus</a:t>
            </a:r>
          </a:p>
          <a:p>
            <a:pPr marL="514350" indent="-514350">
              <a:lnSpc>
                <a:spcPct val="200000"/>
              </a:lnSpc>
              <a:buAutoNum type="arabicParenR"/>
            </a:pPr>
            <a:r>
              <a:rPr lang="en-US" sz="3200" i="1" dirty="0"/>
              <a:t>Constant Running Comparison to In-Person Meetings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1EBA2A-D87D-4ECF-BA06-DF43057C918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6555" y="6002480"/>
            <a:ext cx="3989478" cy="63951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52829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63162" y="2060078"/>
            <a:ext cx="10465675" cy="3617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i="1" u="sng" dirty="0"/>
              <a:t>Best Practices (Thus Far!) of the Virtual Meeting Space</a:t>
            </a:r>
            <a:endParaRPr lang="en-US" sz="2800" i="1" dirty="0"/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US" sz="3200" i="1" dirty="0"/>
              <a:t>Celebrate Expanded Access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US" sz="3200" i="1" dirty="0"/>
              <a:t>Chop Down Meeting Duration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US" sz="3200" i="1" dirty="0"/>
              <a:t>Employ Varied Technology Platforms To Add Value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US" sz="3200" i="1" dirty="0"/>
              <a:t>How I Learned to Stop Worrying and Embrace the Virtual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1EBA2A-D87D-4ECF-BA06-DF43057C918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27529" y="5922211"/>
            <a:ext cx="3989478" cy="63951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21120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4AB9-DAD8-4AB3-9EAA-7D8578FF6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6762" y="1920947"/>
            <a:ext cx="4438475" cy="1325563"/>
          </a:xfrm>
        </p:spPr>
        <p:txBody>
          <a:bodyPr/>
          <a:lstStyle/>
          <a:p>
            <a:r>
              <a:rPr lang="en-US" dirty="0"/>
              <a:t>Reimagine Justice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96C34-FB94-4A49-A8AE-A7BB7C225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1153" y="3439457"/>
            <a:ext cx="8389691" cy="2113607"/>
          </a:xfrm>
        </p:spPr>
        <p:txBody>
          <a:bodyPr>
            <a:normAutofit/>
          </a:bodyPr>
          <a:lstStyle/>
          <a:p>
            <a:r>
              <a:rPr lang="en-US" sz="3600" dirty="0"/>
              <a:t>Practices should drive tech, not vice versa</a:t>
            </a:r>
          </a:p>
          <a:p>
            <a:endParaRPr lang="en-US" sz="3600" dirty="0"/>
          </a:p>
          <a:p>
            <a:r>
              <a:rPr lang="en-US" sz="3600" dirty="0"/>
              <a:t>Or… embrace tech and reimagine justice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E9202B-98B8-4DEB-8172-4585E2E66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8046" y="6163403"/>
            <a:ext cx="2806817" cy="365125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2000" dirty="0"/>
              <a:t>©David Allen Larson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776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B26A3-C261-410F-A59F-EB6E33EBD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169" y="2004969"/>
            <a:ext cx="11077662" cy="4158434"/>
          </a:xfrm>
        </p:spPr>
        <p:txBody>
          <a:bodyPr>
            <a:normAutofit fontScale="90000"/>
          </a:bodyPr>
          <a:lstStyle/>
          <a:p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Broad set of technologies that either supplement or replace ways in which people have traditionally resolved disputes (Resolution Systems Institute)</a:t>
            </a:r>
            <a:br>
              <a:rPr lang="en-US" sz="3200" dirty="0">
                <a:latin typeface="+mn-lt"/>
              </a:rPr>
            </a:b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NCSC - </a:t>
            </a:r>
            <a:r>
              <a:rPr lang="en-US" sz="3200" u="sng" dirty="0">
                <a:latin typeface="+mn-lt"/>
              </a:rPr>
              <a:t>explicitly designed </a:t>
            </a:r>
            <a:r>
              <a:rPr lang="en-US" sz="3200" dirty="0">
                <a:latin typeface="+mn-lt"/>
              </a:rPr>
              <a:t>to assist litigants in </a:t>
            </a:r>
            <a:r>
              <a:rPr lang="en-US" sz="3200" i="1" dirty="0">
                <a:latin typeface="+mn-lt"/>
              </a:rPr>
              <a:t>resolving disputes</a:t>
            </a:r>
            <a:r>
              <a:rPr lang="en-US" sz="3200" dirty="0">
                <a:latin typeface="+mn-lt"/>
              </a:rPr>
              <a:t>, rather than only support judicial or court staff decision-making </a:t>
            </a:r>
            <a:r>
              <a:rPr lang="en-US" sz="3200" i="1" dirty="0">
                <a:latin typeface="+mn-lt"/>
              </a:rPr>
              <a:t> </a:t>
            </a:r>
            <a:br>
              <a:rPr lang="en-US" sz="3200" dirty="0">
                <a:latin typeface="+mn-lt"/>
              </a:rPr>
            </a:b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Communication technologies, algorithms, blind bidding, artificial intelligence?</a:t>
            </a:r>
            <a:br>
              <a:rPr lang="en-US" sz="3200" dirty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DE9202B-98B8-4DEB-8172-4585E2E66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8046" y="6163403"/>
            <a:ext cx="2806817" cy="365125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2000" dirty="0"/>
              <a:t>©David Allen Larson</a:t>
            </a:r>
          </a:p>
        </p:txBody>
      </p:sp>
    </p:spTree>
    <p:extLst>
      <p:ext uri="{BB962C8B-B14F-4D97-AF65-F5344CB8AC3E}">
        <p14:creationId xmlns:p14="http://schemas.microsoft.com/office/powerpoint/2010/main" val="696235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64D6C-1D1C-4FB8-BF13-DCA8A07CF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206" y="1881288"/>
            <a:ext cx="5355304" cy="80463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ODR Can Improve A2J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7DF326-146C-4286-994D-64A3835FC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2206" y="2912029"/>
            <a:ext cx="10824926" cy="3544989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Shame, fear, no vacation time, transportation issues, childcare, physically intimidated by other party, disability</a:t>
            </a:r>
          </a:p>
          <a:p>
            <a:endParaRPr lang="en-US" sz="3600" dirty="0"/>
          </a:p>
          <a:p>
            <a:r>
              <a:rPr lang="en-US" sz="3600" dirty="0"/>
              <a:t>ODR can improve A2J, but….</a:t>
            </a:r>
          </a:p>
          <a:p>
            <a:endParaRPr lang="en-US" sz="3600" dirty="0"/>
          </a:p>
          <a:p>
            <a:r>
              <a:rPr lang="en-US" sz="3600" dirty="0"/>
              <a:t>ICODR </a:t>
            </a:r>
            <a:r>
              <a:rPr lang="en-US" sz="3600" dirty="0" err="1"/>
              <a:t>Stds</a:t>
            </a:r>
            <a:r>
              <a:rPr lang="en-US" sz="3600" dirty="0"/>
              <a:t> (</a:t>
            </a:r>
            <a:r>
              <a:rPr lang="en-US" sz="3600" dirty="0">
                <a:latin typeface="+mn-lt"/>
              </a:rPr>
              <a:t>Co-Chair, ABA ODR Standards Task Force)</a:t>
            </a:r>
            <a:r>
              <a:rPr lang="en-US" sz="3600" dirty="0"/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DE9202B-98B8-4DEB-8172-4585E2E66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8046" y="6163403"/>
            <a:ext cx="2806817" cy="365125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2000" dirty="0"/>
              <a:t>©David Allen Larson</a:t>
            </a:r>
          </a:p>
        </p:txBody>
      </p:sp>
    </p:spTree>
    <p:extLst>
      <p:ext uri="{BB962C8B-B14F-4D97-AF65-F5344CB8AC3E}">
        <p14:creationId xmlns:p14="http://schemas.microsoft.com/office/powerpoint/2010/main" val="341851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7DF326-146C-4286-994D-64A3835FC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8624" y="1928133"/>
            <a:ext cx="8657438" cy="4715948"/>
          </a:xfrm>
        </p:spPr>
        <p:txBody>
          <a:bodyPr>
            <a:normAutofit fontScale="62500" lnSpcReduction="20000"/>
          </a:bodyPr>
          <a:lstStyle/>
          <a:p>
            <a:r>
              <a:rPr lang="en-US" sz="5100" dirty="0"/>
              <a:t>Mediators’ dirty little secret multiplied</a:t>
            </a:r>
          </a:p>
          <a:p>
            <a:endParaRPr lang="en-US" sz="5100" dirty="0"/>
          </a:p>
          <a:p>
            <a:pPr>
              <a:lnSpc>
                <a:spcPct val="100000"/>
              </a:lnSpc>
            </a:pPr>
            <a:r>
              <a:rPr lang="en-US" sz="5100" dirty="0"/>
              <a:t>Enhanced authority of neutral -</a:t>
            </a:r>
          </a:p>
          <a:p>
            <a:pPr>
              <a:lnSpc>
                <a:spcPct val="100000"/>
              </a:lnSpc>
            </a:pPr>
            <a:r>
              <a:rPr lang="en-US" sz="5100" dirty="0"/>
              <a:t>combined process and technology expert </a:t>
            </a:r>
          </a:p>
          <a:p>
            <a:pPr>
              <a:lnSpc>
                <a:spcPct val="100000"/>
              </a:lnSpc>
            </a:pPr>
            <a:endParaRPr lang="en-US" sz="5100" dirty="0"/>
          </a:p>
          <a:p>
            <a:pPr>
              <a:lnSpc>
                <a:spcPct val="100000"/>
              </a:lnSpc>
            </a:pPr>
            <a:r>
              <a:rPr lang="en-US" sz="5100" dirty="0"/>
              <a:t>Alter form and voice  </a:t>
            </a:r>
          </a:p>
          <a:p>
            <a:r>
              <a:rPr lang="en-US" sz="5100" dirty="0"/>
              <a:t>Adobe Audition – pitch and timbre </a:t>
            </a:r>
          </a:p>
          <a:p>
            <a:endParaRPr lang="en-US" sz="5100" dirty="0"/>
          </a:p>
          <a:p>
            <a:r>
              <a:rPr lang="en-US" sz="5100" dirty="0"/>
              <a:t>Control timing/alter information</a:t>
            </a:r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17B70-1566-47F0-B9E2-2F2947981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1991" y="6201051"/>
            <a:ext cx="2646285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©David Allen Larson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DE9202B-98B8-4DEB-8172-4585E2E66345}"/>
              </a:ext>
            </a:extLst>
          </p:cNvPr>
          <p:cNvSpPr txBox="1">
            <a:spLocks/>
          </p:cNvSpPr>
          <p:nvPr/>
        </p:nvSpPr>
        <p:spPr>
          <a:xfrm>
            <a:off x="8728046" y="6163403"/>
            <a:ext cx="2806817" cy="365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©David Allen Larson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56179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7EE13-C570-4D2F-9F8C-E3435F9B6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349" y="2995862"/>
            <a:ext cx="9683301" cy="3252750"/>
          </a:xfrm>
        </p:spPr>
        <p:txBody>
          <a:bodyPr>
            <a:normAutofit fontScale="90000"/>
          </a:bodyPr>
          <a:lstStyle/>
          <a:p>
            <a:br>
              <a:rPr lang="en-US" sz="2200" u="sng" dirty="0">
                <a:latin typeface="+mn-lt"/>
              </a:rPr>
            </a:br>
            <a:r>
              <a:rPr lang="en-US" sz="2700" dirty="0">
                <a:latin typeface="+mn-lt"/>
              </a:rPr>
              <a:t>Be transparent as possible (reached out)</a:t>
            </a:r>
            <a:br>
              <a:rPr lang="en-US" sz="2700" dirty="0">
                <a:latin typeface="+mn-lt"/>
              </a:rPr>
            </a:br>
            <a:br>
              <a:rPr lang="en-US" sz="2700" dirty="0">
                <a:latin typeface="+mn-lt"/>
              </a:rPr>
            </a:br>
            <a:r>
              <a:rPr lang="en-US" sz="2700" dirty="0">
                <a:latin typeface="+mn-lt"/>
              </a:rPr>
              <a:t>Anticipate conflicts/tensions state government policies</a:t>
            </a:r>
            <a:br>
              <a:rPr lang="en-US" sz="2700" dirty="0">
                <a:latin typeface="+mn-lt"/>
              </a:rPr>
            </a:br>
            <a:br>
              <a:rPr lang="en-US" sz="2700" dirty="0">
                <a:latin typeface="+mn-lt"/>
              </a:rPr>
            </a:br>
            <a:r>
              <a:rPr lang="en-US" sz="2700" dirty="0">
                <a:latin typeface="+mn-lt"/>
              </a:rPr>
              <a:t>Taint Request for Proposals?</a:t>
            </a:r>
            <a:br>
              <a:rPr lang="en-US" sz="2700" dirty="0">
                <a:latin typeface="+mn-lt"/>
              </a:rPr>
            </a:br>
            <a:br>
              <a:rPr lang="en-US" sz="2700" dirty="0">
                <a:latin typeface="+mn-lt"/>
              </a:rPr>
            </a:br>
            <a:r>
              <a:rPr lang="en-US" sz="2700" dirty="0">
                <a:latin typeface="+mn-lt"/>
              </a:rPr>
              <a:t>Legal service advocates unaware - multiple consumer protection features</a:t>
            </a:r>
            <a:br>
              <a:rPr lang="en-US" sz="2700" dirty="0">
                <a:latin typeface="+mn-lt"/>
              </a:rPr>
            </a:br>
            <a:br>
              <a:rPr lang="en-US" sz="2700" dirty="0">
                <a:latin typeface="+mn-lt"/>
              </a:rPr>
            </a:br>
            <a:r>
              <a:rPr lang="en-US" sz="2700" b="1" dirty="0">
                <a:latin typeface="+mn-lt"/>
              </a:rPr>
              <a:t>Top down not bottom up </a:t>
            </a:r>
            <a:r>
              <a:rPr lang="en-US" sz="2700" dirty="0">
                <a:latin typeface="+mn-lt"/>
              </a:rPr>
              <a:t>– enlist highest levels of the judiciary from outset</a:t>
            </a:r>
            <a:r>
              <a:rPr lang="en-US" sz="3100" dirty="0">
                <a:latin typeface="+mn-lt"/>
              </a:rPr>
              <a:t>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6641FC-3916-4B59-A42E-0349F30CA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58400" y="6340852"/>
            <a:ext cx="1884336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©David Allen Larson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54349" y="1786912"/>
            <a:ext cx="90730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New York Unified State Court </a:t>
            </a:r>
          </a:p>
          <a:p>
            <a:pPr algn="ctr"/>
            <a:r>
              <a:rPr lang="en-US" sz="3200" dirty="0"/>
              <a:t>Online Credit Card Debt Collection System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BDE9202B-98B8-4DEB-8172-4585E2E66345}"/>
              </a:ext>
            </a:extLst>
          </p:cNvPr>
          <p:cNvSpPr txBox="1">
            <a:spLocks/>
          </p:cNvSpPr>
          <p:nvPr/>
        </p:nvSpPr>
        <p:spPr>
          <a:xfrm>
            <a:off x="8728046" y="6340851"/>
            <a:ext cx="2806817" cy="3651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©David Allen Larson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91580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87778-21C7-4C75-B6EC-ECBD15B92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365" y="1887523"/>
            <a:ext cx="10515600" cy="61914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NYC Small Claims – Goods and Services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F38A5-F7CA-46CB-882E-E516CA768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961" y="2739006"/>
            <a:ext cx="9827004" cy="3460457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$10,000 or less</a:t>
            </a:r>
          </a:p>
          <a:p>
            <a:r>
              <a:rPr lang="en-US" sz="3600" dirty="0"/>
              <a:t>Challenges – not fully digitized   </a:t>
            </a:r>
          </a:p>
          <a:p>
            <a:r>
              <a:rPr lang="en-US" sz="3600" dirty="0"/>
              <a:t>nCourt fees collection, Clerk of Court case mgmt.</a:t>
            </a:r>
          </a:p>
          <a:p>
            <a:r>
              <a:rPr lang="en-US" sz="3600" dirty="0"/>
              <a:t>No assigned court hearing dates, how long ODR?</a:t>
            </a:r>
          </a:p>
          <a:p>
            <a:r>
              <a:rPr lang="en-US" sz="3600" dirty="0"/>
              <a:t>“Hard and soft” opt outs</a:t>
            </a:r>
          </a:p>
          <a:p>
            <a:r>
              <a:rPr lang="en-US" sz="3600" dirty="0"/>
              <a:t>Animated videos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BDE9202B-98B8-4DEB-8172-4585E2E66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8046" y="6163403"/>
            <a:ext cx="2806817" cy="365125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2000" dirty="0"/>
              <a:t>©David Allen Larson</a:t>
            </a:r>
          </a:p>
        </p:txBody>
      </p:sp>
    </p:spTree>
    <p:extLst>
      <p:ext uri="{BB962C8B-B14F-4D97-AF65-F5344CB8AC3E}">
        <p14:creationId xmlns:p14="http://schemas.microsoft.com/office/powerpoint/2010/main" val="2407250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80445" y="1877833"/>
            <a:ext cx="1083111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The “Future of Workplace ADR Series” </a:t>
            </a:r>
          </a:p>
          <a:p>
            <a:pPr algn="ctr"/>
            <a:r>
              <a:rPr lang="en-US" sz="2400" dirty="0"/>
              <a:t>Honors the Memory of</a:t>
            </a:r>
          </a:p>
          <a:p>
            <a:pPr algn="ctr"/>
            <a:endParaRPr lang="en-US" sz="1400" dirty="0"/>
          </a:p>
          <a:p>
            <a:pPr algn="ctr"/>
            <a:r>
              <a:rPr lang="en-US" sz="2800" dirty="0"/>
              <a:t>Arbitrator Marcia </a:t>
            </a:r>
            <a:r>
              <a:rPr lang="en-US" sz="2800" dirty="0" err="1"/>
              <a:t>Greenbaum</a:t>
            </a:r>
            <a:endParaRPr lang="en-US" sz="2800" dirty="0"/>
          </a:p>
          <a:p>
            <a:pPr algn="ctr"/>
            <a:endParaRPr lang="en-US" sz="2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en-US" sz="2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en-US" sz="2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en-US" sz="2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1941-2021</a:t>
            </a:r>
          </a:p>
          <a:p>
            <a:pPr algn="ctr"/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Past President, Pioneer Award Winner, Society of Professionals in DR; Lifetime Achievement Award, LERA; </a:t>
            </a:r>
          </a:p>
          <a:p>
            <a:pPr algn="ctr"/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Mentor, Leader, DR Program Developer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2819" y="3305503"/>
            <a:ext cx="2506362" cy="162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511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5630-B589-4A68-8B4F-60F69EA5E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7764" y="1873294"/>
            <a:ext cx="4136472" cy="809334"/>
          </a:xfrm>
        </p:spPr>
        <p:txBody>
          <a:bodyPr/>
          <a:lstStyle/>
          <a:p>
            <a:r>
              <a:rPr lang="en-US" dirty="0">
                <a:latin typeface="+mn-lt"/>
              </a:rPr>
              <a:t>ODR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B4FC3-FB86-40A3-BCD4-988952BDB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939" y="2600587"/>
            <a:ext cx="10954305" cy="3562816"/>
          </a:xfrm>
        </p:spPr>
        <p:txBody>
          <a:bodyPr>
            <a:normAutofit fontScale="85000" lnSpcReduction="20000"/>
          </a:bodyPr>
          <a:lstStyle/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sz="3600" u="sng" dirty="0"/>
              <a:t>Blind bidding </a:t>
            </a:r>
          </a:p>
          <a:p>
            <a:pPr lvl="1"/>
            <a:r>
              <a:rPr lang="en-US" sz="3600" dirty="0"/>
              <a:t>Three rounds – Wish to/Would </a:t>
            </a:r>
          </a:p>
          <a:p>
            <a:pPr lvl="1"/>
            <a:r>
              <a:rPr lang="en-US" sz="3600" dirty="0"/>
              <a:t>When settled? Amount?  Least desirable - Would</a:t>
            </a:r>
          </a:p>
          <a:p>
            <a:pPr lvl="1"/>
            <a:r>
              <a:rPr lang="en-US" sz="3600" u="sng" dirty="0"/>
              <a:t>Direct negotiation </a:t>
            </a:r>
            <a:r>
              <a:rPr lang="en-US" sz="3600" dirty="0"/>
              <a:t>– terms: ex. # of payments, default</a:t>
            </a:r>
          </a:p>
          <a:p>
            <a:pPr lvl="1"/>
            <a:r>
              <a:rPr lang="en-US" sz="3600" dirty="0"/>
              <a:t>Structured and direct message (conversation)</a:t>
            </a:r>
          </a:p>
          <a:p>
            <a:pPr lvl="1"/>
            <a:r>
              <a:rPr lang="en-US" sz="3600" dirty="0"/>
              <a:t>Auto populate Stipulation of Settlement </a:t>
            </a:r>
          </a:p>
          <a:p>
            <a:pPr lvl="1"/>
            <a:r>
              <a:rPr lang="en-US" sz="3600" u="sng" dirty="0"/>
              <a:t>Mediation</a:t>
            </a:r>
            <a:r>
              <a:rPr lang="en-US" sz="3600" dirty="0"/>
              <a:t> – community mediation centers</a:t>
            </a:r>
          </a:p>
          <a:p>
            <a:pPr lvl="1"/>
            <a:r>
              <a:rPr lang="en-US" sz="3600" dirty="0"/>
              <a:t>More coordination and training, own dashboard, Consent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BDE9202B-98B8-4DEB-8172-4585E2E66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8046" y="6163403"/>
            <a:ext cx="2806817" cy="365125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2000" dirty="0"/>
              <a:t>©David Allen Larson</a:t>
            </a:r>
          </a:p>
        </p:txBody>
      </p:sp>
    </p:spTree>
    <p:extLst>
      <p:ext uri="{BB962C8B-B14F-4D97-AF65-F5344CB8AC3E}">
        <p14:creationId xmlns:p14="http://schemas.microsoft.com/office/powerpoint/2010/main" val="2115859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60540" y="3323072"/>
            <a:ext cx="68709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Audience Questions and Comments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097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99399" y="2524002"/>
            <a:ext cx="7993201" cy="33239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You are invited to join LERA as a member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And complimentary membership in the </a:t>
            </a:r>
          </a:p>
          <a:p>
            <a:pPr algn="ctr"/>
            <a:r>
              <a:rPr lang="en-US" sz="3200" dirty="0"/>
              <a:t>LERA Dispute Resolution Section (DRS)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www.leraweb.org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350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3749040"/>
            <a:ext cx="9525000" cy="2804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99242" y="1934910"/>
            <a:ext cx="11193516" cy="20621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Adjourn and thank you</a:t>
            </a:r>
          </a:p>
          <a:p>
            <a:pPr algn="ctr"/>
            <a:r>
              <a:rPr lang="en-US" sz="4000" dirty="0"/>
              <a:t>Next session on Mediation Process Design begins at 10:15am PT/1:15pm ET</a:t>
            </a:r>
          </a:p>
        </p:txBody>
      </p:sp>
    </p:spTree>
    <p:extLst>
      <p:ext uri="{BB962C8B-B14F-4D97-AF65-F5344CB8AC3E}">
        <p14:creationId xmlns:p14="http://schemas.microsoft.com/office/powerpoint/2010/main" val="4044430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93945" y="2061698"/>
            <a:ext cx="10804109" cy="44935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dirty="0"/>
              <a:t>For our meeting today . . . </a:t>
            </a:r>
          </a:p>
          <a:p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This is a conversation, not a presentation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Audience may pose questions through chat – please direct </a:t>
            </a:r>
            <a:r>
              <a:rPr lang="en-US" sz="2800"/>
              <a:t>questions to </a:t>
            </a:r>
            <a:r>
              <a:rPr lang="en-US" sz="2800" b="1"/>
              <a:t>Tom </a:t>
            </a:r>
            <a:r>
              <a:rPr lang="en-US" sz="2800" b="1" dirty="0"/>
              <a:t>Melancon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Please stay muted throughout the program – ok to turn video 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This session will be recorded and available on LERA website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We will end on time after 60 minutes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Next session begins at 1:15pm ET/10:15am PT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2496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4997" y="1907628"/>
            <a:ext cx="11702005" cy="157655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Beyond Zoom: How Technology is Transforming </a:t>
            </a:r>
            <a:br>
              <a:rPr lang="en-US" sz="36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Mediation Practice and the Profession</a:t>
            </a:r>
            <a:br>
              <a:rPr lang="en-US" sz="36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12:00–1:00 pm 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997" y="3499946"/>
            <a:ext cx="11702005" cy="3161771"/>
          </a:xfrm>
        </p:spPr>
        <p:txBody>
          <a:bodyPr>
            <a:normAutofit fontScale="55000" lnSpcReduction="20000"/>
          </a:bodyPr>
          <a:lstStyle/>
          <a:p>
            <a:endParaRPr lang="en-US" sz="5100" dirty="0"/>
          </a:p>
          <a:p>
            <a:r>
              <a:rPr lang="en-US" sz="5800" b="1" dirty="0"/>
              <a:t>Danielle Carne  </a:t>
            </a:r>
            <a:r>
              <a:rPr lang="en-US" sz="5800" b="1" dirty="0">
                <a:sym typeface="Symbol" panose="05050102010706020507" pitchFamily="18" charset="2"/>
              </a:rPr>
              <a:t>  </a:t>
            </a:r>
            <a:r>
              <a:rPr lang="en-US" sz="5800" b="1" dirty="0"/>
              <a:t>Josh Flax</a:t>
            </a:r>
            <a:r>
              <a:rPr lang="en-US" sz="5800" b="1" dirty="0">
                <a:sym typeface="Symbol" panose="05050102010706020507" pitchFamily="18" charset="2"/>
              </a:rPr>
              <a:t>    </a:t>
            </a:r>
            <a:r>
              <a:rPr lang="en-US" sz="5800" b="1" dirty="0"/>
              <a:t>David Larson</a:t>
            </a:r>
          </a:p>
          <a:p>
            <a:endParaRPr lang="en-US" sz="5800" dirty="0"/>
          </a:p>
          <a:p>
            <a:r>
              <a:rPr lang="en-US" sz="5800" dirty="0"/>
              <a:t>Moderators</a:t>
            </a:r>
          </a:p>
          <a:p>
            <a:r>
              <a:rPr lang="en-US" sz="5800" dirty="0"/>
              <a:t>Janet Gillman &amp; Tom Melancon</a:t>
            </a:r>
          </a:p>
          <a:p>
            <a:endParaRPr lang="en-US" dirty="0"/>
          </a:p>
          <a:p>
            <a:r>
              <a:rPr lang="en-US" sz="6500" b="1" dirty="0"/>
              <a:t>LERA Dispute Resolution Section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80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Janet Gillman</a:t>
            </a:r>
            <a:endParaRPr lang="en-US" sz="3800" dirty="0"/>
          </a:p>
          <a:p>
            <a:pPr marL="0" indent="0" algn="ctr">
              <a:buNone/>
            </a:pPr>
            <a:endParaRPr lang="en-US" sz="2100" dirty="0"/>
          </a:p>
          <a:p>
            <a:r>
              <a:rPr lang="en-US" sz="3600" dirty="0">
                <a:latin typeface="+mj-lt"/>
              </a:rPr>
              <a:t>State Conciliator, Oregon Employment Relations Board</a:t>
            </a:r>
          </a:p>
          <a:p>
            <a:endParaRPr lang="en-US" sz="3600" dirty="0">
              <a:latin typeface="+mj-lt"/>
            </a:endParaRPr>
          </a:p>
          <a:p>
            <a:r>
              <a:rPr lang="en-US" sz="3600" dirty="0">
                <a:latin typeface="+mj-lt"/>
              </a:rPr>
              <a:t>LERA DR Section Practice Leader in Public Sector Labor Relations &amp; Interest-Based Negotiation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800" dirty="0"/>
              <a:t>Tom Melancon</a:t>
            </a:r>
          </a:p>
          <a:p>
            <a:pPr marL="0" indent="0" algn="ctr">
              <a:buNone/>
            </a:pPr>
            <a:endParaRPr lang="en-US" sz="2100" dirty="0"/>
          </a:p>
          <a:p>
            <a:r>
              <a:rPr lang="en-US" sz="3600" dirty="0">
                <a:latin typeface="+mj-lt"/>
              </a:rPr>
              <a:t>Strategy Officer, Federal Mediation and Conciliation Service, Seattle</a:t>
            </a:r>
          </a:p>
          <a:p>
            <a:endParaRPr lang="en-US" sz="3600" dirty="0">
              <a:latin typeface="+mj-lt"/>
            </a:endParaRPr>
          </a:p>
          <a:p>
            <a:r>
              <a:rPr lang="en-US" sz="3600" dirty="0">
                <a:latin typeface="+mj-lt"/>
              </a:rPr>
              <a:t>LERA DR Section Practice Leader in Mediation</a:t>
            </a:r>
          </a:p>
          <a:p>
            <a:pPr marL="0" indent="0" algn="ctr">
              <a:buNone/>
            </a:pP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864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46760" y="2060190"/>
            <a:ext cx="10698480" cy="42780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4A4A4A"/>
                </a:solidFill>
                <a:latin typeface="+mj-lt"/>
              </a:rPr>
              <a:t>Danielle Carne</a:t>
            </a:r>
            <a:endParaRPr lang="en-US" sz="3200" dirty="0">
              <a:solidFill>
                <a:srgbClr val="4A4A4A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4A4A4A"/>
                </a:solidFill>
                <a:latin typeface="+mj-lt"/>
              </a:rPr>
              <a:t>Arbitrator &amp; Mediator, Carne Dispute Resolution, Madison, Wisconsin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4A4A4A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4A4A4A"/>
                </a:solidFill>
                <a:latin typeface="+mj-lt"/>
              </a:rPr>
              <a:t>Adjunct Professor, University of Wisconsin Law School</a:t>
            </a:r>
          </a:p>
          <a:p>
            <a:endParaRPr lang="en-US" sz="3200" dirty="0">
              <a:solidFill>
                <a:srgbClr val="4A4A4A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4A4A4A"/>
                </a:solidFill>
                <a:latin typeface="+mj-lt"/>
              </a:rPr>
              <a:t>Former Co-Chair of the LERA Dispute Resolution Interest Section</a:t>
            </a:r>
          </a:p>
        </p:txBody>
      </p:sp>
    </p:spTree>
    <p:extLst>
      <p:ext uri="{BB962C8B-B14F-4D97-AF65-F5344CB8AC3E}">
        <p14:creationId xmlns:p14="http://schemas.microsoft.com/office/powerpoint/2010/main" val="2726965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38200" y="2124132"/>
            <a:ext cx="10515599" cy="29546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latin typeface="+mj-lt"/>
              </a:rPr>
              <a:t>Josh Flax</a:t>
            </a:r>
            <a:endParaRPr lang="en-US" sz="4800" dirty="0">
              <a:latin typeface="+mj-lt"/>
            </a:endParaRPr>
          </a:p>
          <a:p>
            <a:endParaRPr lang="en-US" sz="2400" dirty="0">
              <a:solidFill>
                <a:srgbClr val="4A4A4A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4A4A4A"/>
                </a:solidFill>
                <a:latin typeface="+mj-lt"/>
              </a:rPr>
              <a:t>Chief Strategy Officer, Federal Mediation and Conciliation Service, Washington D.C.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4A4A4A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4A4A4A"/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537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24840" y="1848693"/>
            <a:ext cx="10942320" cy="44627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latin typeface="+mj-lt"/>
              </a:rPr>
              <a:t>David Larson</a:t>
            </a:r>
          </a:p>
          <a:p>
            <a:pPr algn="ctr"/>
            <a:endParaRPr lang="en-US" sz="12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Professor of Law, Mitchell Hamline School of Law and Senior Fellow at the Dispute Resolution Institute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Fellow for the National Center for Technology and Dispute Resolution and the American Bar Foundation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Chair Elect of the ABA Dispute Resolution Section and Co-Chair of the Section’s ODR Standards Task Force</a:t>
            </a:r>
          </a:p>
        </p:txBody>
      </p:sp>
    </p:spTree>
    <p:extLst>
      <p:ext uri="{BB962C8B-B14F-4D97-AF65-F5344CB8AC3E}">
        <p14:creationId xmlns:p14="http://schemas.microsoft.com/office/powerpoint/2010/main" val="139715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6454" y="1970524"/>
            <a:ext cx="1041009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800" b="1" dirty="0"/>
              <a:t>	Guiding questions for the panel:</a:t>
            </a:r>
          </a:p>
          <a:p>
            <a:pPr algn="ctr"/>
            <a:endParaRPr lang="en-US" sz="2800" b="1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What does your current experience tell you about where technology may be taking the field of workplace mediation over the next 10-15 years?</a:t>
            </a:r>
          </a:p>
          <a:p>
            <a:pPr marL="1371600" lvl="2" indent="-457200">
              <a:buFont typeface="+mj-lt"/>
              <a:buAutoNum type="arabicPeriod"/>
            </a:pP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In what ways do see technology advancing and/or impeding what is essential to effective mediation practice?</a:t>
            </a:r>
          </a:p>
          <a:p>
            <a:pPr lvl="2"/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837189" y="5763237"/>
            <a:ext cx="6904139" cy="335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38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2978</TotalTime>
  <Words>857</Words>
  <Application>Microsoft Office PowerPoint</Application>
  <PresentationFormat>Widescreen</PresentationFormat>
  <Paragraphs>139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Arial Black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  <vt:lpstr>Beyond Zoom: How Technology is Transforming  Mediation Practice and the Profession 12:00–1:00 pm 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Reimagine Justice</vt:lpstr>
      <vt:lpstr> Broad set of technologies that either supplement or replace ways in which people have traditionally resolved disputes (Resolution Systems Institute)  NCSC - explicitly designed to assist litigants in resolving disputes, rather than only support judicial or court staff decision-making    Communication technologies, algorithms, blind bidding, artificial intelligence? </vt:lpstr>
      <vt:lpstr>ODR Can Improve A2J</vt:lpstr>
      <vt:lpstr>PowerPoint Presentation</vt:lpstr>
      <vt:lpstr> Be transparent as possible (reached out)  Anticipate conflicts/tensions state government policies  Taint Request for Proposals?  Legal service advocates unaware - multiple consumer protection features  Top down not bottom up – enlist highest levels of the judiciary from outset </vt:lpstr>
      <vt:lpstr>NYC Small Claims – Goods and Services</vt:lpstr>
      <vt:lpstr>ODR PROCESS</vt:lpstr>
      <vt:lpstr>PowerPoint Presentation</vt:lpstr>
      <vt:lpstr>PowerPoint Presentation</vt:lpstr>
      <vt:lpstr>PowerPoint Presentation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Emily Elizabeth</dc:creator>
  <cp:lastModifiedBy>Tiemann, Bernadette L</cp:lastModifiedBy>
  <cp:revision>81</cp:revision>
  <dcterms:created xsi:type="dcterms:W3CDTF">2021-01-12T01:22:55Z</dcterms:created>
  <dcterms:modified xsi:type="dcterms:W3CDTF">2021-04-21T15:49:20Z</dcterms:modified>
</cp:coreProperties>
</file>