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3" r:id="rId7"/>
    <p:sldId id="262" r:id="rId8"/>
    <p:sldId id="264" r:id="rId9"/>
    <p:sldId id="265" r:id="rId10"/>
    <p:sldId id="273" r:id="rId11"/>
    <p:sldId id="271" r:id="rId12"/>
    <p:sldId id="260" r:id="rId13"/>
    <p:sldId id="272"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p:cViewPr varScale="1">
        <p:scale>
          <a:sx n="101" d="100"/>
          <a:sy n="101" d="100"/>
        </p:scale>
        <p:origin x="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BE66BD-190B-49ED-841F-88C1CCB575E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380489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E66BD-190B-49ED-841F-88C1CCB575E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210826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E66BD-190B-49ED-841F-88C1CCB575E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150928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E66BD-190B-49ED-841F-88C1CCB575E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378362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BE66BD-190B-49ED-841F-88C1CCB575E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1680934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BE66BD-190B-49ED-841F-88C1CCB575E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24455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BE66BD-190B-49ED-841F-88C1CCB575EA}"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79849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BE66BD-190B-49ED-841F-88C1CCB575EA}" type="datetimeFigureOut">
              <a:rPr lang="en-US" smtClean="0"/>
              <a:t>4/22/2021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1260323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E66BD-190B-49ED-841F-88C1CCB575EA}" type="datetimeFigureOut">
              <a:rPr lang="en-US" smtClean="0"/>
              <a:t>4/22/2021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1227598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BE66BD-190B-49ED-841F-88C1CCB575E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161664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BE66BD-190B-49ED-841F-88C1CCB575E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FB295-CE34-4826-99B9-EEF9B5B228D8}" type="slidenum">
              <a:rPr lang="en-US" smtClean="0"/>
              <a:t>‹#›</a:t>
            </a:fld>
            <a:endParaRPr lang="en-US"/>
          </a:p>
        </p:txBody>
      </p:sp>
    </p:spTree>
    <p:extLst>
      <p:ext uri="{BB962C8B-B14F-4D97-AF65-F5344CB8AC3E}">
        <p14:creationId xmlns:p14="http://schemas.microsoft.com/office/powerpoint/2010/main" val="390172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E66BD-190B-49ED-841F-88C1CCB575EA}" type="datetimeFigureOut">
              <a:rPr lang="en-US" smtClean="0"/>
              <a:t>4/22/2021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FB295-CE34-4826-99B9-EEF9B5B228D8}" type="slidenum">
              <a:rPr lang="en-US" smtClean="0"/>
              <a:t>‹#›</a:t>
            </a:fld>
            <a:endParaRPr lang="en-US"/>
          </a:p>
        </p:txBody>
      </p:sp>
    </p:spTree>
    <p:extLst>
      <p:ext uri="{BB962C8B-B14F-4D97-AF65-F5344CB8AC3E}">
        <p14:creationId xmlns:p14="http://schemas.microsoft.com/office/powerpoint/2010/main" val="3793824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811" y="1844566"/>
            <a:ext cx="11702005" cy="1578357"/>
          </a:xfrm>
          <a:solidFill>
            <a:schemeClr val="accent2">
              <a:lumMod val="20000"/>
              <a:lumOff val="80000"/>
            </a:schemeClr>
          </a:solidFill>
        </p:spPr>
        <p:txBody>
          <a:bodyPr>
            <a:noAutofit/>
          </a:bodyPr>
          <a:lstStyle/>
          <a:p>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br>
              <a:rPr lang="en-US" sz="4400" b="1" dirty="0">
                <a:solidFill>
                  <a:srgbClr val="002060"/>
                </a:solidFill>
              </a:rPr>
            </a:br>
            <a:r>
              <a:rPr lang="en-US" sz="4400" b="1" dirty="0"/>
              <a:t>FUTURE OF OMBUDS</a:t>
            </a:r>
            <a:br>
              <a:rPr lang="en-US" sz="3600" b="1" dirty="0">
                <a:solidFill>
                  <a:srgbClr val="002060"/>
                </a:solidFill>
              </a:rPr>
            </a:br>
            <a:r>
              <a:rPr lang="en-US" sz="3600" b="1" dirty="0">
                <a:solidFill>
                  <a:srgbClr val="002060"/>
                </a:solidFill>
              </a:rPr>
              <a:t>2:30 – 3:30 pm ET</a:t>
            </a:r>
          </a:p>
        </p:txBody>
      </p:sp>
      <p:sp>
        <p:nvSpPr>
          <p:cNvPr id="3" name="Subtitle 2"/>
          <p:cNvSpPr>
            <a:spLocks noGrp="1"/>
          </p:cNvSpPr>
          <p:nvPr>
            <p:ph type="subTitle" idx="1"/>
          </p:nvPr>
        </p:nvSpPr>
        <p:spPr>
          <a:xfrm>
            <a:off x="244997" y="3472025"/>
            <a:ext cx="11702005" cy="3214360"/>
          </a:xfrm>
        </p:spPr>
        <p:txBody>
          <a:bodyPr>
            <a:normAutofit fontScale="62500" lnSpcReduction="20000"/>
          </a:bodyPr>
          <a:lstStyle/>
          <a:p>
            <a:endParaRPr lang="en-US" sz="5100" dirty="0"/>
          </a:p>
          <a:p>
            <a:r>
              <a:rPr lang="en-US" sz="5800" b="1" dirty="0"/>
              <a:t>Angela Dash</a:t>
            </a:r>
            <a:r>
              <a:rPr lang="en-US" sz="5800" b="1" dirty="0">
                <a:sym typeface="Symbol" panose="05050102010706020507" pitchFamily="18" charset="2"/>
              </a:rPr>
              <a:t>• </a:t>
            </a:r>
            <a:r>
              <a:rPr lang="en-US" sz="5800" b="1" dirty="0"/>
              <a:t>Chuck Howard</a:t>
            </a:r>
            <a:r>
              <a:rPr lang="en-US" sz="5800" b="1" dirty="0">
                <a:sym typeface="Symbol" panose="05050102010706020507" pitchFamily="18" charset="2"/>
              </a:rPr>
              <a:t> •</a:t>
            </a:r>
            <a:r>
              <a:rPr lang="en-US" sz="5800" b="1" dirty="0"/>
              <a:t> Arthur Pearlstein</a:t>
            </a:r>
          </a:p>
          <a:p>
            <a:endParaRPr lang="en-US" sz="3300" dirty="0"/>
          </a:p>
          <a:p>
            <a:r>
              <a:rPr lang="en-US" sz="5800" dirty="0"/>
              <a:t>Moderator</a:t>
            </a:r>
          </a:p>
          <a:p>
            <a:r>
              <a:rPr lang="en-US" sz="5800" dirty="0"/>
              <a:t>Sarah Miller Espinosa</a:t>
            </a:r>
          </a:p>
          <a:p>
            <a:endParaRPr lang="en-US" dirty="0"/>
          </a:p>
          <a:p>
            <a:r>
              <a:rPr lang="en-US" sz="6500" b="1" dirty="0"/>
              <a:t>LERA Dispute Resolution Section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Tree>
    <p:extLst>
      <p:ext uri="{BB962C8B-B14F-4D97-AF65-F5344CB8AC3E}">
        <p14:creationId xmlns:p14="http://schemas.microsoft.com/office/powerpoint/2010/main" val="2664080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TextBox 2"/>
          <p:cNvSpPr txBox="1"/>
          <p:nvPr/>
        </p:nvSpPr>
        <p:spPr>
          <a:xfrm>
            <a:off x="1087394" y="1892912"/>
            <a:ext cx="10017211" cy="2985433"/>
          </a:xfrm>
          <a:prstGeom prst="rect">
            <a:avLst/>
          </a:prstGeom>
          <a:noFill/>
        </p:spPr>
        <p:txBody>
          <a:bodyPr wrap="square" rtlCol="0">
            <a:spAutoFit/>
          </a:bodyPr>
          <a:lstStyle/>
          <a:p>
            <a:pPr algn="ctr"/>
            <a:r>
              <a:rPr lang="en-US" sz="2800" dirty="0"/>
              <a:t>Session Overview</a:t>
            </a:r>
          </a:p>
          <a:p>
            <a:pPr algn="ctr"/>
            <a:endParaRPr lang="en-US" sz="2000" dirty="0"/>
          </a:p>
          <a:p>
            <a:r>
              <a:rPr lang="en-US" sz="2800" dirty="0"/>
              <a:t>Organizational </a:t>
            </a:r>
            <a:r>
              <a:rPr lang="en-US" sz="2800" dirty="0" err="1"/>
              <a:t>ombuds</a:t>
            </a:r>
            <a:r>
              <a:rPr lang="en-US" sz="2800" dirty="0"/>
              <a:t> are impartial, confidential, independent conflict resolvers that informally aid in the resolution and mitigation of conflict within organizations by assisting individuals in identifying and assessing options to resolve concerns, as well as identifying systemic issues within the organization.</a:t>
            </a:r>
          </a:p>
        </p:txBody>
      </p:sp>
    </p:spTree>
    <p:extLst>
      <p:ext uri="{BB962C8B-B14F-4D97-AF65-F5344CB8AC3E}">
        <p14:creationId xmlns:p14="http://schemas.microsoft.com/office/powerpoint/2010/main" val="266544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TextBox 2"/>
          <p:cNvSpPr txBox="1"/>
          <p:nvPr/>
        </p:nvSpPr>
        <p:spPr>
          <a:xfrm>
            <a:off x="1303682" y="1765572"/>
            <a:ext cx="9584635" cy="3262432"/>
          </a:xfrm>
          <a:prstGeom prst="rect">
            <a:avLst/>
          </a:prstGeom>
          <a:noFill/>
        </p:spPr>
        <p:txBody>
          <a:bodyPr wrap="square" rtlCol="0">
            <a:spAutoFit/>
          </a:bodyPr>
          <a:lstStyle/>
          <a:p>
            <a:endParaRPr lang="en-US" sz="2400" dirty="0"/>
          </a:p>
          <a:p>
            <a:r>
              <a:rPr lang="en-US" sz="2400" b="1" dirty="0"/>
              <a:t>	Questions for each panelist:</a:t>
            </a:r>
          </a:p>
          <a:p>
            <a:pPr algn="ctr"/>
            <a:endParaRPr lang="en-US" sz="1400" b="1" dirty="0"/>
          </a:p>
          <a:p>
            <a:pPr marL="1371600" lvl="2" indent="-457200">
              <a:buFont typeface="+mj-lt"/>
              <a:buAutoNum type="arabicPeriod"/>
            </a:pPr>
            <a:r>
              <a:rPr lang="en-US" sz="2400" dirty="0"/>
              <a:t>What is your perspective on the current state of organizational </a:t>
            </a:r>
            <a:r>
              <a:rPr lang="en-US" sz="2400" dirty="0" err="1"/>
              <a:t>ombuds</a:t>
            </a:r>
            <a:r>
              <a:rPr lang="en-US" sz="2400" dirty="0"/>
              <a:t> programs, particularly those programs focused on the resolution of workplace conflict?</a:t>
            </a:r>
          </a:p>
          <a:p>
            <a:pPr marL="1371600" lvl="2" indent="-457200">
              <a:buFont typeface="+mj-lt"/>
              <a:buAutoNum type="arabicPeriod"/>
            </a:pPr>
            <a:endParaRPr lang="en-US" sz="2400" dirty="0"/>
          </a:p>
          <a:p>
            <a:pPr marL="1371600" lvl="2" indent="-457200">
              <a:buFont typeface="+mj-lt"/>
              <a:buAutoNum type="arabicPeriod"/>
            </a:pPr>
            <a:r>
              <a:rPr lang="en-US" sz="2400" dirty="0"/>
              <a:t>What are your predictions on where and how organizational </a:t>
            </a:r>
            <a:r>
              <a:rPr lang="en-US" sz="2400" dirty="0" err="1"/>
              <a:t>ombuds</a:t>
            </a:r>
            <a:r>
              <a:rPr lang="en-US" sz="2400" dirty="0"/>
              <a:t> programs will evolve by 2031?</a:t>
            </a:r>
          </a:p>
        </p:txBody>
      </p:sp>
    </p:spTree>
    <p:extLst>
      <p:ext uri="{BB962C8B-B14F-4D97-AF65-F5344CB8AC3E}">
        <p14:creationId xmlns:p14="http://schemas.microsoft.com/office/powerpoint/2010/main" val="307338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TextBox 2"/>
          <p:cNvSpPr txBox="1"/>
          <p:nvPr/>
        </p:nvSpPr>
        <p:spPr>
          <a:xfrm>
            <a:off x="2660540" y="3323072"/>
            <a:ext cx="6870920" cy="923330"/>
          </a:xfrm>
          <a:prstGeom prst="rect">
            <a:avLst/>
          </a:prstGeom>
          <a:noFill/>
        </p:spPr>
        <p:txBody>
          <a:bodyPr wrap="none" rtlCol="0">
            <a:spAutoFit/>
          </a:bodyPr>
          <a:lstStyle/>
          <a:p>
            <a:r>
              <a:rPr lang="en-US" sz="3600" dirty="0"/>
              <a:t>Audience Questions and Comments</a:t>
            </a:r>
          </a:p>
          <a:p>
            <a:endParaRPr lang="en-US" dirty="0"/>
          </a:p>
        </p:txBody>
      </p:sp>
    </p:spTree>
    <p:extLst>
      <p:ext uri="{BB962C8B-B14F-4D97-AF65-F5344CB8AC3E}">
        <p14:creationId xmlns:p14="http://schemas.microsoft.com/office/powerpoint/2010/main" val="2263209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TextBox 2"/>
          <p:cNvSpPr txBox="1"/>
          <p:nvPr/>
        </p:nvSpPr>
        <p:spPr>
          <a:xfrm>
            <a:off x="2099399" y="2524002"/>
            <a:ext cx="7993201" cy="3323987"/>
          </a:xfrm>
          <a:prstGeom prst="rect">
            <a:avLst/>
          </a:prstGeom>
          <a:solidFill>
            <a:schemeClr val="accent2">
              <a:lumMod val="20000"/>
              <a:lumOff val="80000"/>
            </a:schemeClr>
          </a:solidFill>
        </p:spPr>
        <p:txBody>
          <a:bodyPr wrap="square" rtlCol="0">
            <a:spAutoFit/>
          </a:bodyPr>
          <a:lstStyle/>
          <a:p>
            <a:pPr algn="ctr"/>
            <a:r>
              <a:rPr lang="en-US" sz="3200" dirty="0"/>
              <a:t>You are invited to join LERA as a member</a:t>
            </a:r>
          </a:p>
          <a:p>
            <a:pPr algn="ctr"/>
            <a:endParaRPr lang="en-US" sz="3200" dirty="0"/>
          </a:p>
          <a:p>
            <a:pPr algn="ctr"/>
            <a:r>
              <a:rPr lang="en-US" sz="3200" dirty="0"/>
              <a:t>And complimentary membership in the </a:t>
            </a:r>
          </a:p>
          <a:p>
            <a:pPr algn="ctr"/>
            <a:r>
              <a:rPr lang="en-US" sz="3200" dirty="0"/>
              <a:t>LERA Dispute Resolution Section (DRS)</a:t>
            </a:r>
          </a:p>
          <a:p>
            <a:pPr algn="ctr"/>
            <a:endParaRPr lang="en-US" sz="3200" dirty="0"/>
          </a:p>
          <a:p>
            <a:pPr algn="ctr"/>
            <a:r>
              <a:rPr lang="en-US" sz="3200" dirty="0"/>
              <a:t>www.leraweb.org</a:t>
            </a:r>
          </a:p>
          <a:p>
            <a:endParaRPr lang="en-US" dirty="0"/>
          </a:p>
        </p:txBody>
      </p:sp>
    </p:spTree>
    <p:extLst>
      <p:ext uri="{BB962C8B-B14F-4D97-AF65-F5344CB8AC3E}">
        <p14:creationId xmlns:p14="http://schemas.microsoft.com/office/powerpoint/2010/main" val="685350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3749040"/>
            <a:ext cx="9525000" cy="2804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188464"/>
            <a:ext cx="12192000" cy="1655180"/>
          </a:xfrm>
          <a:prstGeom prst="rect">
            <a:avLst/>
          </a:prstGeom>
        </p:spPr>
      </p:pic>
      <p:sp>
        <p:nvSpPr>
          <p:cNvPr id="4" name="Rectangle 3"/>
          <p:cNvSpPr/>
          <p:nvPr/>
        </p:nvSpPr>
        <p:spPr>
          <a:xfrm>
            <a:off x="1333499" y="1896931"/>
            <a:ext cx="9525000" cy="1938992"/>
          </a:xfrm>
          <a:prstGeom prst="rect">
            <a:avLst/>
          </a:prstGeom>
          <a:solidFill>
            <a:schemeClr val="accent2">
              <a:lumMod val="20000"/>
              <a:lumOff val="80000"/>
            </a:schemeClr>
          </a:solidFill>
        </p:spPr>
        <p:txBody>
          <a:bodyPr wrap="square">
            <a:spAutoFit/>
          </a:bodyPr>
          <a:lstStyle/>
          <a:p>
            <a:r>
              <a:rPr lang="en-US" sz="2000" b="1" dirty="0"/>
              <a:t>Thank You to our panelists and moderators who brought us nine sessions on the Future of Workplace Dispute Resolution.</a:t>
            </a:r>
          </a:p>
          <a:p>
            <a:r>
              <a:rPr lang="en-US" sz="2000" b="1" dirty="0"/>
              <a:t>Thank You to LERA Executive Director Emily Smith and Membership &amp; Marketing Coordinator Bernadette </a:t>
            </a:r>
            <a:r>
              <a:rPr lang="en-US" sz="2000" b="1" dirty="0" err="1"/>
              <a:t>Tiemann</a:t>
            </a:r>
            <a:r>
              <a:rPr lang="en-US" sz="2000" b="1" dirty="0"/>
              <a:t>.</a:t>
            </a:r>
          </a:p>
          <a:p>
            <a:r>
              <a:rPr lang="en-US" sz="2000" b="1" dirty="0"/>
              <a:t>Thank You to the LERA Dispute Resolution Section leadership and particularly Richard Fincher for his vision and work </a:t>
            </a:r>
            <a:r>
              <a:rPr lang="en-US" sz="2000" b="1"/>
              <a:t>in actualizing </a:t>
            </a:r>
            <a:r>
              <a:rPr lang="en-US" sz="2000" b="1" dirty="0"/>
              <a:t>this series.</a:t>
            </a:r>
          </a:p>
        </p:txBody>
      </p:sp>
    </p:spTree>
    <p:extLst>
      <p:ext uri="{BB962C8B-B14F-4D97-AF65-F5344CB8AC3E}">
        <p14:creationId xmlns:p14="http://schemas.microsoft.com/office/powerpoint/2010/main" val="404443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4" name="Rectangle 3"/>
          <p:cNvSpPr/>
          <p:nvPr/>
        </p:nvSpPr>
        <p:spPr>
          <a:xfrm>
            <a:off x="960120" y="1881962"/>
            <a:ext cx="10058400" cy="523220"/>
          </a:xfrm>
          <a:prstGeom prst="rect">
            <a:avLst/>
          </a:prstGeom>
        </p:spPr>
        <p:txBody>
          <a:bodyPr wrap="square">
            <a:spAutoFit/>
          </a:bodyPr>
          <a:lstStyle/>
          <a:p>
            <a:pPr algn="ctr"/>
            <a:r>
              <a:rPr lang="en-US" sz="2800" dirty="0"/>
              <a:t>The “Future of Workplace ADR Series” is dedicated to</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3619" y="2619376"/>
            <a:ext cx="1851541" cy="2211704"/>
          </a:xfrm>
          <a:prstGeom prst="rect">
            <a:avLst/>
          </a:prstGeom>
        </p:spPr>
      </p:pic>
      <p:sp>
        <p:nvSpPr>
          <p:cNvPr id="6" name="Rectangle 5"/>
          <p:cNvSpPr/>
          <p:nvPr/>
        </p:nvSpPr>
        <p:spPr>
          <a:xfrm>
            <a:off x="1691640" y="5224046"/>
            <a:ext cx="8808720" cy="1384995"/>
          </a:xfrm>
          <a:prstGeom prst="rect">
            <a:avLst/>
          </a:prstGeom>
        </p:spPr>
        <p:txBody>
          <a:bodyPr wrap="square">
            <a:spAutoFit/>
          </a:bodyPr>
          <a:lstStyle/>
          <a:p>
            <a:pPr algn="ctr"/>
            <a:r>
              <a:rPr lang="en-US" sz="2800" dirty="0">
                <a:solidFill>
                  <a:srgbClr val="002060"/>
                </a:solidFill>
              </a:rPr>
              <a:t>Professor David </a:t>
            </a:r>
            <a:r>
              <a:rPr lang="en-US" sz="2800" dirty="0" err="1">
                <a:solidFill>
                  <a:srgbClr val="002060"/>
                </a:solidFill>
              </a:rPr>
              <a:t>Lipsky</a:t>
            </a:r>
            <a:r>
              <a:rPr lang="en-US" sz="2800" dirty="0">
                <a:solidFill>
                  <a:srgbClr val="002060"/>
                </a:solidFill>
              </a:rPr>
              <a:t> (retired), Cornell University </a:t>
            </a:r>
          </a:p>
          <a:p>
            <a:pPr algn="ctr"/>
            <a:r>
              <a:rPr lang="en-US" sz="2800" dirty="0">
                <a:solidFill>
                  <a:srgbClr val="002060"/>
                </a:solidFill>
              </a:rPr>
              <a:t>Past President of LERA</a:t>
            </a:r>
          </a:p>
          <a:p>
            <a:pPr algn="ctr"/>
            <a:r>
              <a:rPr lang="en-US" sz="2800" dirty="0">
                <a:solidFill>
                  <a:srgbClr val="002060"/>
                </a:solidFill>
              </a:rPr>
              <a:t>(and mentor to hundreds)</a:t>
            </a:r>
          </a:p>
        </p:txBody>
      </p:sp>
    </p:spTree>
    <p:extLst>
      <p:ext uri="{BB962C8B-B14F-4D97-AF65-F5344CB8AC3E}">
        <p14:creationId xmlns:p14="http://schemas.microsoft.com/office/powerpoint/2010/main" val="341021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4" name="Rectangle 3"/>
          <p:cNvSpPr/>
          <p:nvPr/>
        </p:nvSpPr>
        <p:spPr>
          <a:xfrm>
            <a:off x="680445" y="1877833"/>
            <a:ext cx="10831110" cy="4678204"/>
          </a:xfrm>
          <a:prstGeom prst="rect">
            <a:avLst/>
          </a:prstGeom>
        </p:spPr>
        <p:txBody>
          <a:bodyPr wrap="square">
            <a:spAutoFit/>
          </a:bodyPr>
          <a:lstStyle/>
          <a:p>
            <a:pPr algn="ctr"/>
            <a:r>
              <a:rPr lang="en-US" sz="2400" dirty="0"/>
              <a:t>The “Future of Workplace ADR Series” </a:t>
            </a:r>
          </a:p>
          <a:p>
            <a:pPr algn="ctr"/>
            <a:r>
              <a:rPr lang="en-US" sz="2400" dirty="0"/>
              <a:t>Honors the Memory of</a:t>
            </a:r>
          </a:p>
          <a:p>
            <a:pPr algn="ctr"/>
            <a:endParaRPr lang="en-US" sz="1400" dirty="0"/>
          </a:p>
          <a:p>
            <a:pPr algn="ctr"/>
            <a:r>
              <a:rPr lang="en-US" sz="2800" dirty="0"/>
              <a:t>Arbitrator Marcia </a:t>
            </a:r>
            <a:r>
              <a:rPr lang="en-US" sz="2800" dirty="0" err="1"/>
              <a:t>Greenbaum</a:t>
            </a:r>
            <a:endParaRPr lang="en-US" sz="2800" dirty="0"/>
          </a:p>
          <a:p>
            <a:pPr algn="ctr"/>
            <a:endParaRPr lang="en-US" sz="2800" dirty="0">
              <a:solidFill>
                <a:schemeClr val="accent1">
                  <a:lumMod val="50000"/>
                </a:schemeClr>
              </a:solidFill>
              <a:latin typeface="Arial Black" panose="020B0A04020102020204" pitchFamily="34" charset="0"/>
            </a:endParaRPr>
          </a:p>
          <a:p>
            <a:pPr algn="ctr"/>
            <a:endParaRPr lang="en-US" sz="2800" dirty="0">
              <a:solidFill>
                <a:schemeClr val="accent1">
                  <a:lumMod val="50000"/>
                </a:schemeClr>
              </a:solidFill>
              <a:latin typeface="Arial Black" panose="020B0A04020102020204" pitchFamily="34" charset="0"/>
            </a:endParaRPr>
          </a:p>
          <a:p>
            <a:pPr algn="ctr"/>
            <a:endParaRPr lang="en-US" sz="2800" dirty="0">
              <a:solidFill>
                <a:schemeClr val="accent1">
                  <a:lumMod val="50000"/>
                </a:schemeClr>
              </a:solidFill>
              <a:latin typeface="Arial Black" panose="020B0A04020102020204" pitchFamily="34" charset="0"/>
            </a:endParaRPr>
          </a:p>
          <a:p>
            <a:pPr algn="ctr"/>
            <a:endParaRPr lang="en-US" sz="28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rPr>
              <a:t>1941-2021</a:t>
            </a:r>
          </a:p>
          <a:p>
            <a:pPr algn="ctr"/>
            <a:r>
              <a:rPr lang="en-US" sz="2400" dirty="0">
                <a:solidFill>
                  <a:schemeClr val="accent1">
                    <a:lumMod val="50000"/>
                  </a:schemeClr>
                </a:solidFill>
              </a:rPr>
              <a:t>Past President, Pioneer Award Winner, Society of Professionals in DR; Lifetime Achievement Award, LERA; </a:t>
            </a:r>
          </a:p>
          <a:p>
            <a:pPr algn="ctr"/>
            <a:r>
              <a:rPr lang="en-US" sz="2400" dirty="0">
                <a:solidFill>
                  <a:schemeClr val="accent1">
                    <a:lumMod val="50000"/>
                  </a:schemeClr>
                </a:solidFill>
              </a:rPr>
              <a:t>Mentor, Leader, DR Program Developer</a:t>
            </a:r>
            <a:endParaRPr lang="en-US" sz="2400" dirty="0"/>
          </a:p>
        </p:txBody>
      </p:sp>
      <p:pic>
        <p:nvPicPr>
          <p:cNvPr id="2" name="Picture 1"/>
          <p:cNvPicPr>
            <a:picLocks noChangeAspect="1"/>
          </p:cNvPicPr>
          <p:nvPr/>
        </p:nvPicPr>
        <p:blipFill>
          <a:blip r:embed="rId3"/>
          <a:stretch>
            <a:fillRect/>
          </a:stretch>
        </p:blipFill>
        <p:spPr>
          <a:xfrm>
            <a:off x="4842819" y="3305503"/>
            <a:ext cx="2506362" cy="1620723"/>
          </a:xfrm>
          <a:prstGeom prst="rect">
            <a:avLst/>
          </a:prstGeom>
        </p:spPr>
      </p:pic>
    </p:spTree>
    <p:extLst>
      <p:ext uri="{BB962C8B-B14F-4D97-AF65-F5344CB8AC3E}">
        <p14:creationId xmlns:p14="http://schemas.microsoft.com/office/powerpoint/2010/main" val="128151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4" name="Rectangle 3"/>
          <p:cNvSpPr/>
          <p:nvPr/>
        </p:nvSpPr>
        <p:spPr>
          <a:xfrm>
            <a:off x="693945" y="2061698"/>
            <a:ext cx="10804109" cy="3200876"/>
          </a:xfrm>
          <a:prstGeom prst="rect">
            <a:avLst/>
          </a:prstGeom>
          <a:solidFill>
            <a:schemeClr val="accent2">
              <a:lumMod val="20000"/>
              <a:lumOff val="80000"/>
            </a:schemeClr>
          </a:solidFill>
        </p:spPr>
        <p:txBody>
          <a:bodyPr wrap="square">
            <a:spAutoFit/>
          </a:bodyPr>
          <a:lstStyle/>
          <a:p>
            <a:pPr algn="ctr"/>
            <a:r>
              <a:rPr lang="en-US" sz="4400" dirty="0"/>
              <a:t>For our meeting today . . . </a:t>
            </a:r>
          </a:p>
          <a:p>
            <a:endParaRPr lang="en-US" dirty="0"/>
          </a:p>
          <a:p>
            <a:pPr marL="1200150" lvl="2" indent="-285750">
              <a:buFont typeface="Arial" panose="020B0604020202020204" pitchFamily="34" charset="0"/>
              <a:buChar char="•"/>
            </a:pPr>
            <a:r>
              <a:rPr lang="en-US" sz="2800" dirty="0"/>
              <a:t>Audience may pose questions/comments through Zoom chat</a:t>
            </a:r>
          </a:p>
          <a:p>
            <a:pPr marL="1200150" lvl="2" indent="-285750">
              <a:buFont typeface="Arial" panose="020B0604020202020204" pitchFamily="34" charset="0"/>
              <a:buChar char="•"/>
            </a:pPr>
            <a:r>
              <a:rPr lang="en-US" sz="2800" dirty="0"/>
              <a:t>Please stay muted throughout the program </a:t>
            </a:r>
          </a:p>
          <a:p>
            <a:pPr marL="1200150" lvl="2" indent="-285750">
              <a:buFont typeface="Arial" panose="020B0604020202020204" pitchFamily="34" charset="0"/>
              <a:buChar char="•"/>
            </a:pPr>
            <a:r>
              <a:rPr lang="en-US" sz="2800" dirty="0"/>
              <a:t>This session will be recorded and available on LERA website</a:t>
            </a:r>
          </a:p>
          <a:p>
            <a:pPr marL="1200150" lvl="2" indent="-285750">
              <a:buFont typeface="Arial" panose="020B0604020202020204" pitchFamily="34" charset="0"/>
              <a:buChar char="•"/>
            </a:pPr>
            <a:r>
              <a:rPr lang="en-US" sz="2800" dirty="0"/>
              <a:t>We will end on time after 60 minutes (3:30 pm ET)</a:t>
            </a:r>
          </a:p>
          <a:p>
            <a:endParaRPr lang="en-US" sz="2800" dirty="0"/>
          </a:p>
        </p:txBody>
      </p:sp>
    </p:spTree>
    <p:extLst>
      <p:ext uri="{BB962C8B-B14F-4D97-AF65-F5344CB8AC3E}">
        <p14:creationId xmlns:p14="http://schemas.microsoft.com/office/powerpoint/2010/main" val="180249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4A981BE-197B-45CA-AE33-52A532756D65}"/>
              </a:ext>
            </a:extLst>
          </p:cNvPr>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accent2">
              <a:lumMod val="20000"/>
              <a:lumOff val="80000"/>
            </a:schemeClr>
          </a:solidFill>
        </p:spPr>
        <p:txBody>
          <a:bodyPr anchor="ctr">
            <a:normAutofit/>
          </a:bodyPr>
          <a:lstStyle/>
          <a:p>
            <a:endParaRPr lang="en-US" dirty="0"/>
          </a:p>
          <a:p>
            <a:pPr marL="0" indent="0" algn="ctr">
              <a:buNone/>
            </a:pPr>
            <a:r>
              <a:rPr lang="en-US" dirty="0"/>
              <a:t>Moderator:  Sarah Miller Espinosa</a:t>
            </a:r>
          </a:p>
          <a:p>
            <a:pPr marL="0" indent="0" algn="ctr">
              <a:buNone/>
            </a:pPr>
            <a:endParaRPr lang="en-US" sz="1000" dirty="0"/>
          </a:p>
          <a:p>
            <a:pPr algn="ctr"/>
            <a:r>
              <a:rPr lang="en-US" dirty="0"/>
              <a:t>Labor Arbitrator, Mediator, </a:t>
            </a:r>
            <a:r>
              <a:rPr lang="en-US" dirty="0" err="1"/>
              <a:t>Ombuds</a:t>
            </a:r>
            <a:endParaRPr lang="en-US" dirty="0"/>
          </a:p>
          <a:p>
            <a:pPr algn="ctr"/>
            <a:r>
              <a:rPr lang="en-US" dirty="0"/>
              <a:t>LERA DR Section Practice Lead for </a:t>
            </a:r>
            <a:r>
              <a:rPr lang="en-US" dirty="0" err="1"/>
              <a:t>Ombuds</a:t>
            </a:r>
            <a:endParaRPr lang="en-US" dirty="0"/>
          </a:p>
          <a:p>
            <a:pPr algn="ctr"/>
            <a:r>
              <a:rPr lang="en-US" dirty="0"/>
              <a:t>LERA Virginia Chapter, Board Member</a:t>
            </a:r>
          </a:p>
        </p:txBody>
      </p:sp>
      <p:sp>
        <p:nvSpPr>
          <p:cNvPr id="4" name="Content Placeholder 3"/>
          <p:cNvSpPr>
            <a:spLocks noGrp="1"/>
          </p:cNvSpPr>
          <p:nvPr>
            <p:ph sz="half" idx="4294967295"/>
          </p:nvPr>
        </p:nvSpPr>
        <p:spPr>
          <a:xfrm flipH="1">
            <a:off x="12191999" y="1825625"/>
            <a:ext cx="274553" cy="708170"/>
          </a:xfrm>
          <a:solidFill>
            <a:schemeClr val="accent2">
              <a:lumMod val="20000"/>
              <a:lumOff val="80000"/>
            </a:schemeClr>
          </a:solidFill>
        </p:spPr>
        <p:txBody>
          <a:bodyPr>
            <a:normAutofit/>
          </a:bodyPr>
          <a:lstStyle/>
          <a:p>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Tree>
    <p:extLst>
      <p:ext uri="{BB962C8B-B14F-4D97-AF65-F5344CB8AC3E}">
        <p14:creationId xmlns:p14="http://schemas.microsoft.com/office/powerpoint/2010/main" val="330786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Rectangle 2"/>
          <p:cNvSpPr/>
          <p:nvPr/>
        </p:nvSpPr>
        <p:spPr>
          <a:xfrm>
            <a:off x="614253" y="1772959"/>
            <a:ext cx="10739546" cy="4985980"/>
          </a:xfrm>
          <a:prstGeom prst="rect">
            <a:avLst/>
          </a:prstGeom>
          <a:solidFill>
            <a:schemeClr val="accent2">
              <a:lumMod val="20000"/>
              <a:lumOff val="80000"/>
            </a:schemeClr>
          </a:solidFill>
        </p:spPr>
        <p:txBody>
          <a:bodyPr wrap="square">
            <a:spAutoFit/>
          </a:bodyPr>
          <a:lstStyle/>
          <a:p>
            <a:pPr algn="ctr"/>
            <a:r>
              <a:rPr lang="en-US" sz="4800" b="1" dirty="0">
                <a:latin typeface="+mj-lt"/>
              </a:rPr>
              <a:t>Chuck Howard</a:t>
            </a:r>
            <a:endParaRPr lang="en-US" sz="4800" dirty="0">
              <a:latin typeface="+mj-lt"/>
            </a:endParaRPr>
          </a:p>
          <a:p>
            <a:endParaRPr lang="en-US" sz="2400" dirty="0">
              <a:solidFill>
                <a:srgbClr val="4A4A4A"/>
              </a:solidFill>
              <a:latin typeface="+mj-lt"/>
            </a:endParaRPr>
          </a:p>
          <a:p>
            <a:pPr marL="457200" indent="-457200">
              <a:buFont typeface="Arial" panose="020B0604020202020204" pitchFamily="34" charset="0"/>
              <a:buChar char="•"/>
            </a:pPr>
            <a:r>
              <a:rPr lang="en-US" sz="2800" dirty="0">
                <a:solidFill>
                  <a:srgbClr val="4A4A4A"/>
                </a:solidFill>
                <a:latin typeface="+mj-lt"/>
              </a:rPr>
              <a:t>Executive Director of the International </a:t>
            </a:r>
            <a:r>
              <a:rPr lang="en-US" sz="2800" dirty="0" err="1">
                <a:solidFill>
                  <a:srgbClr val="4A4A4A"/>
                </a:solidFill>
                <a:latin typeface="+mj-lt"/>
              </a:rPr>
              <a:t>Ombuds</a:t>
            </a:r>
            <a:r>
              <a:rPr lang="en-US" sz="2800" dirty="0">
                <a:solidFill>
                  <a:srgbClr val="4A4A4A"/>
                </a:solidFill>
                <a:latin typeface="+mj-lt"/>
              </a:rPr>
              <a:t> Association</a:t>
            </a:r>
          </a:p>
          <a:p>
            <a:pPr marL="457200" indent="-457200">
              <a:buFont typeface="Arial" panose="020B0604020202020204" pitchFamily="34" charset="0"/>
              <a:buChar char="•"/>
            </a:pPr>
            <a:r>
              <a:rPr lang="en-US" sz="2800" dirty="0">
                <a:solidFill>
                  <a:srgbClr val="4A4A4A"/>
                </a:solidFill>
                <a:latin typeface="+mj-lt"/>
              </a:rPr>
              <a:t>Previously, Partner and General Counsel  of Shipman &amp; Goodwin LLP, where he represented </a:t>
            </a:r>
            <a:r>
              <a:rPr lang="en-US" sz="2800" dirty="0" err="1">
                <a:solidFill>
                  <a:srgbClr val="4A4A4A"/>
                </a:solidFill>
                <a:latin typeface="+mj-lt"/>
              </a:rPr>
              <a:t>ombuds</a:t>
            </a:r>
            <a:r>
              <a:rPr lang="en-US" sz="2800" dirty="0">
                <a:solidFill>
                  <a:srgbClr val="4A4A4A"/>
                </a:solidFill>
                <a:latin typeface="+mj-lt"/>
              </a:rPr>
              <a:t> offices at major corporations, universities, research facilities, and other organizations throughout the United States</a:t>
            </a:r>
          </a:p>
          <a:p>
            <a:pPr marL="457200" indent="-457200">
              <a:buFont typeface="Arial" panose="020B0604020202020204" pitchFamily="34" charset="0"/>
              <a:buChar char="•"/>
            </a:pPr>
            <a:r>
              <a:rPr lang="en-US" sz="2800" dirty="0">
                <a:solidFill>
                  <a:srgbClr val="4A4A4A"/>
                </a:solidFill>
                <a:latin typeface="+mj-lt"/>
              </a:rPr>
              <a:t>Author of </a:t>
            </a:r>
            <a:r>
              <a:rPr lang="en-US" sz="2800" i="1" dirty="0">
                <a:solidFill>
                  <a:srgbClr val="4A4A4A"/>
                </a:solidFill>
                <a:latin typeface="+mj-lt"/>
              </a:rPr>
              <a:t>The Organizational Ombudsman:  Origins, Roles and Operations – A Legal Guide</a:t>
            </a:r>
            <a:endParaRPr lang="en-US" sz="2800" dirty="0">
              <a:solidFill>
                <a:srgbClr val="4A4A4A"/>
              </a:solidFill>
              <a:latin typeface="+mj-lt"/>
            </a:endParaRPr>
          </a:p>
          <a:p>
            <a:pPr marL="457200" indent="-457200">
              <a:buFont typeface="Arial" panose="020B0604020202020204" pitchFamily="34" charset="0"/>
              <a:buChar char="•"/>
            </a:pPr>
            <a:endParaRPr lang="en-US" sz="3200" dirty="0">
              <a:solidFill>
                <a:srgbClr val="4A4A4A"/>
              </a:solidFill>
              <a:latin typeface="+mj-lt"/>
            </a:endParaRPr>
          </a:p>
          <a:p>
            <a:pPr marL="457200" indent="-457200">
              <a:buFont typeface="Arial" panose="020B0604020202020204" pitchFamily="34" charset="0"/>
              <a:buChar char="•"/>
            </a:pPr>
            <a:endParaRPr lang="en-US" dirty="0">
              <a:solidFill>
                <a:srgbClr val="4A4A4A"/>
              </a:solidFill>
              <a:latin typeface="Roboto" panose="02000000000000000000" pitchFamily="2" charset="0"/>
            </a:endParaRPr>
          </a:p>
        </p:txBody>
      </p:sp>
    </p:spTree>
    <p:extLst>
      <p:ext uri="{BB962C8B-B14F-4D97-AF65-F5344CB8AC3E}">
        <p14:creationId xmlns:p14="http://schemas.microsoft.com/office/powerpoint/2010/main" val="248953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Rectangle 2"/>
          <p:cNvSpPr/>
          <p:nvPr/>
        </p:nvSpPr>
        <p:spPr>
          <a:xfrm>
            <a:off x="807720" y="2139018"/>
            <a:ext cx="10618790" cy="4401205"/>
          </a:xfrm>
          <a:prstGeom prst="rect">
            <a:avLst/>
          </a:prstGeom>
          <a:solidFill>
            <a:schemeClr val="accent2">
              <a:lumMod val="20000"/>
              <a:lumOff val="80000"/>
            </a:schemeClr>
          </a:solidFill>
        </p:spPr>
        <p:txBody>
          <a:bodyPr wrap="square">
            <a:spAutoFit/>
          </a:bodyPr>
          <a:lstStyle/>
          <a:p>
            <a:pPr algn="ctr"/>
            <a:r>
              <a:rPr lang="en-US" sz="4800" b="1" dirty="0">
                <a:solidFill>
                  <a:srgbClr val="4A4A4A"/>
                </a:solidFill>
                <a:latin typeface="+mj-lt"/>
              </a:rPr>
              <a:t>Angela Dash</a:t>
            </a:r>
            <a:endParaRPr lang="en-US" sz="4800" dirty="0">
              <a:solidFill>
                <a:srgbClr val="4A4A4A"/>
              </a:solidFill>
              <a:latin typeface="+mj-lt"/>
            </a:endParaRPr>
          </a:p>
          <a:p>
            <a:pPr marL="342900" indent="-342900">
              <a:buFont typeface="Arial" panose="020B0604020202020204" pitchFamily="34" charset="0"/>
              <a:buChar char="•"/>
            </a:pPr>
            <a:endParaRPr lang="en-US" sz="3200" dirty="0">
              <a:solidFill>
                <a:srgbClr val="4A4A4A"/>
              </a:solidFill>
              <a:latin typeface="+mj-lt"/>
            </a:endParaRPr>
          </a:p>
          <a:p>
            <a:pPr marL="342900" indent="-342900">
              <a:buFont typeface="Arial" panose="020B0604020202020204" pitchFamily="34" charset="0"/>
              <a:buChar char="•"/>
            </a:pPr>
            <a:r>
              <a:rPr lang="en-US" sz="2800" dirty="0">
                <a:solidFill>
                  <a:srgbClr val="4A4A4A"/>
                </a:solidFill>
                <a:latin typeface="+mj-lt"/>
              </a:rPr>
              <a:t>Founder and President of The Pace Institute</a:t>
            </a:r>
          </a:p>
          <a:p>
            <a:pPr marL="342900" indent="-342900">
              <a:buFont typeface="Arial" panose="020B0604020202020204" pitchFamily="34" charset="0"/>
              <a:buChar char="•"/>
            </a:pPr>
            <a:r>
              <a:rPr lang="en-US" sz="2800" dirty="0">
                <a:solidFill>
                  <a:srgbClr val="4A4A4A"/>
                </a:solidFill>
                <a:latin typeface="+mj-lt"/>
              </a:rPr>
              <a:t>20 years of public sector leadership and management experience</a:t>
            </a:r>
          </a:p>
          <a:p>
            <a:pPr marL="342900" indent="-342900">
              <a:buFont typeface="Arial" panose="020B0604020202020204" pitchFamily="34" charset="0"/>
              <a:buChar char="•"/>
            </a:pPr>
            <a:r>
              <a:rPr lang="en-US" sz="2800" dirty="0">
                <a:solidFill>
                  <a:srgbClr val="4A4A4A"/>
                </a:solidFill>
                <a:latin typeface="+mj-lt"/>
              </a:rPr>
              <a:t>National Trainer; Executive and Professional Coach; </a:t>
            </a:r>
          </a:p>
          <a:p>
            <a:pPr marL="342900" indent="-342900">
              <a:buFont typeface="Arial" panose="020B0604020202020204" pitchFamily="34" charset="0"/>
              <a:buChar char="•"/>
            </a:pPr>
            <a:r>
              <a:rPr lang="en-US" sz="2800" dirty="0">
                <a:solidFill>
                  <a:srgbClr val="4A4A4A"/>
                </a:solidFill>
                <a:latin typeface="+mj-lt"/>
              </a:rPr>
              <a:t>Organizational </a:t>
            </a:r>
            <a:r>
              <a:rPr lang="en-US" sz="2800" dirty="0" err="1">
                <a:solidFill>
                  <a:srgbClr val="4A4A4A"/>
                </a:solidFill>
                <a:latin typeface="+mj-lt"/>
              </a:rPr>
              <a:t>Ombuds</a:t>
            </a:r>
            <a:r>
              <a:rPr lang="en-US" sz="2800" dirty="0">
                <a:solidFill>
                  <a:srgbClr val="4A4A4A"/>
                </a:solidFill>
                <a:latin typeface="+mj-lt"/>
              </a:rPr>
              <a:t> </a:t>
            </a:r>
          </a:p>
          <a:p>
            <a:pPr marL="342900" indent="-342900">
              <a:buFont typeface="Arial" panose="020B0604020202020204" pitchFamily="34" charset="0"/>
              <a:buChar char="•"/>
            </a:pPr>
            <a:r>
              <a:rPr lang="en-US" sz="2800" dirty="0">
                <a:solidFill>
                  <a:srgbClr val="4A4A4A"/>
                </a:solidFill>
                <a:latin typeface="+mj-lt"/>
              </a:rPr>
              <a:t>PhD in Conflict Analysis and Resolution with an emphasis in conflict in organizations, schools, and healthcare</a:t>
            </a:r>
          </a:p>
          <a:p>
            <a:endParaRPr lang="en-US" sz="3200" dirty="0">
              <a:solidFill>
                <a:srgbClr val="4A4A4A"/>
              </a:solidFill>
              <a:latin typeface="+mj-lt"/>
            </a:endParaRPr>
          </a:p>
        </p:txBody>
      </p:sp>
    </p:spTree>
    <p:extLst>
      <p:ext uri="{BB962C8B-B14F-4D97-AF65-F5344CB8AC3E}">
        <p14:creationId xmlns:p14="http://schemas.microsoft.com/office/powerpoint/2010/main" val="2726965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Rectangle 2"/>
          <p:cNvSpPr/>
          <p:nvPr/>
        </p:nvSpPr>
        <p:spPr>
          <a:xfrm>
            <a:off x="725936" y="2069410"/>
            <a:ext cx="10841224" cy="4216539"/>
          </a:xfrm>
          <a:prstGeom prst="rect">
            <a:avLst/>
          </a:prstGeom>
          <a:solidFill>
            <a:schemeClr val="accent2">
              <a:lumMod val="20000"/>
              <a:lumOff val="80000"/>
            </a:schemeClr>
          </a:solidFill>
        </p:spPr>
        <p:txBody>
          <a:bodyPr wrap="square">
            <a:spAutoFit/>
          </a:bodyPr>
          <a:lstStyle/>
          <a:p>
            <a:pPr algn="ctr"/>
            <a:r>
              <a:rPr lang="en-US" sz="4800" b="1" dirty="0">
                <a:latin typeface="+mj-lt"/>
              </a:rPr>
              <a:t>Arthur Pearlstein</a:t>
            </a:r>
            <a:endParaRPr lang="en-US" sz="4800" dirty="0">
              <a:latin typeface="+mj-lt"/>
            </a:endParaRPr>
          </a:p>
          <a:p>
            <a:endParaRPr lang="en-US" sz="2400" dirty="0">
              <a:latin typeface="+mj-lt"/>
            </a:endParaRPr>
          </a:p>
          <a:p>
            <a:pPr marL="457200" indent="-457200">
              <a:buFont typeface="Arial" panose="020B0604020202020204" pitchFamily="34" charset="0"/>
              <a:buChar char="•"/>
            </a:pPr>
            <a:r>
              <a:rPr lang="en-US" sz="2800" dirty="0">
                <a:latin typeface="+mj-lt"/>
              </a:rPr>
              <a:t>Director of Arbitration and Director of Shared Neutrals, Federal Mediation &amp; Conciliation Service</a:t>
            </a:r>
          </a:p>
          <a:p>
            <a:pPr marL="457200" indent="-457200">
              <a:buFont typeface="Arial" panose="020B0604020202020204" pitchFamily="34" charset="0"/>
              <a:buChar char="•"/>
            </a:pPr>
            <a:r>
              <a:rPr lang="en-US" sz="2800" dirty="0">
                <a:latin typeface="+mj-lt"/>
              </a:rPr>
              <a:t>Previous Roles at FMCS include:  General Counsel; Director of ADR and International Programs; Commissioner of Mediation</a:t>
            </a:r>
          </a:p>
          <a:p>
            <a:pPr marL="457200" indent="-457200">
              <a:buFont typeface="Arial" panose="020B0604020202020204" pitchFamily="34" charset="0"/>
              <a:buChar char="•"/>
            </a:pPr>
            <a:r>
              <a:rPr lang="en-US" sz="2800" dirty="0">
                <a:latin typeface="+mj-lt"/>
              </a:rPr>
              <a:t>Previously, Professor of Law and Director of the Werner Institute for Negotiation and Dispute Resolution at Creighton University School of Law</a:t>
            </a:r>
          </a:p>
        </p:txBody>
      </p:sp>
    </p:spTree>
    <p:extLst>
      <p:ext uri="{BB962C8B-B14F-4D97-AF65-F5344CB8AC3E}">
        <p14:creationId xmlns:p14="http://schemas.microsoft.com/office/powerpoint/2010/main" val="139715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655180"/>
          </a:xfrm>
          <a:prstGeom prst="rect">
            <a:avLst/>
          </a:prstGeom>
        </p:spPr>
      </p:pic>
      <p:sp>
        <p:nvSpPr>
          <p:cNvPr id="3" name="TextBox 2"/>
          <p:cNvSpPr txBox="1"/>
          <p:nvPr/>
        </p:nvSpPr>
        <p:spPr>
          <a:xfrm>
            <a:off x="1087394" y="1892912"/>
            <a:ext cx="10017211" cy="3416320"/>
          </a:xfrm>
          <a:prstGeom prst="rect">
            <a:avLst/>
          </a:prstGeom>
          <a:noFill/>
        </p:spPr>
        <p:txBody>
          <a:bodyPr wrap="square" rtlCol="0">
            <a:spAutoFit/>
          </a:bodyPr>
          <a:lstStyle/>
          <a:p>
            <a:pPr algn="ctr"/>
            <a:r>
              <a:rPr lang="en-US" sz="2800" dirty="0"/>
              <a:t>Session Overview</a:t>
            </a:r>
          </a:p>
          <a:p>
            <a:pPr algn="ctr"/>
            <a:endParaRPr lang="en-US" sz="2000" dirty="0"/>
          </a:p>
          <a:p>
            <a:r>
              <a:rPr lang="en-US" sz="2800" dirty="0"/>
              <a:t>Today we will focus on the future of organizational </a:t>
            </a:r>
            <a:r>
              <a:rPr lang="en-US" sz="2800" dirty="0" err="1"/>
              <a:t>ombuds</a:t>
            </a:r>
            <a:r>
              <a:rPr lang="en-US" sz="2800" dirty="0"/>
              <a:t> in workplace conflict resolution.  Organizational </a:t>
            </a:r>
            <a:r>
              <a:rPr lang="en-US" sz="2800" dirty="0" err="1"/>
              <a:t>ombuds</a:t>
            </a:r>
            <a:r>
              <a:rPr lang="en-US" sz="2800" dirty="0"/>
              <a:t> are “designated neutrals who are appointed or employed by an organization to facilitate the informal resolution of concerns of employees, students, and, sometimes, external clients of the organization.”</a:t>
            </a:r>
          </a:p>
        </p:txBody>
      </p:sp>
    </p:spTree>
    <p:extLst>
      <p:ext uri="{BB962C8B-B14F-4D97-AF65-F5344CB8AC3E}">
        <p14:creationId xmlns:p14="http://schemas.microsoft.com/office/powerpoint/2010/main" val="1995845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569</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Calibri Light</vt:lpstr>
      <vt:lpstr>Roboto</vt:lpstr>
      <vt:lpstr>Office Theme</vt:lpstr>
      <vt:lpstr>          FUTURE OF OMBUDS 2:30 – 3:30 pm 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Emily Elizabeth</dc:creator>
  <cp:lastModifiedBy>Tiemann, Bernadette L</cp:lastModifiedBy>
  <cp:revision>51</cp:revision>
  <dcterms:created xsi:type="dcterms:W3CDTF">2021-01-12T01:22:55Z</dcterms:created>
  <dcterms:modified xsi:type="dcterms:W3CDTF">2021-04-22T13:29:31Z</dcterms:modified>
</cp:coreProperties>
</file>